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74" r:id="rId3"/>
    <p:sldId id="260" r:id="rId4"/>
    <p:sldId id="258" r:id="rId5"/>
    <p:sldId id="284" r:id="rId6"/>
    <p:sldId id="259" r:id="rId7"/>
    <p:sldId id="283" r:id="rId8"/>
    <p:sldId id="261" r:id="rId9"/>
    <p:sldId id="262" r:id="rId10"/>
    <p:sldId id="263" r:id="rId11"/>
    <p:sldId id="286" r:id="rId12"/>
    <p:sldId id="264" r:id="rId13"/>
    <p:sldId id="265" r:id="rId14"/>
    <p:sldId id="266" r:id="rId15"/>
    <p:sldId id="268" r:id="rId16"/>
    <p:sldId id="269" r:id="rId17"/>
    <p:sldId id="270" r:id="rId18"/>
    <p:sldId id="271" r:id="rId19"/>
    <p:sldId id="272" r:id="rId20"/>
    <p:sldId id="267" r:id="rId21"/>
    <p:sldId id="273" r:id="rId22"/>
    <p:sldId id="276" r:id="rId23"/>
    <p:sldId id="279" r:id="rId24"/>
    <p:sldId id="277" r:id="rId25"/>
    <p:sldId id="278" r:id="rId26"/>
    <p:sldId id="281" r:id="rId27"/>
    <p:sldId id="280" r:id="rId28"/>
    <p:sldId id="282" r:id="rId29"/>
    <p:sldId id="28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DAD7"/>
    <a:srgbClr val="DDF7F6"/>
    <a:srgbClr val="79DFDD"/>
    <a:srgbClr val="D2FE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8" autoAdjust="0"/>
    <p:restoredTop sz="83445" autoAdjust="0"/>
  </p:normalViewPr>
  <p:slideViewPr>
    <p:cSldViewPr snapToGrid="0">
      <p:cViewPr varScale="1">
        <p:scale>
          <a:sx n="55" d="100"/>
          <a:sy n="55" d="100"/>
        </p:scale>
        <p:origin x="11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F2328-99E8-4C6F-AC28-020221A17618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C8D0E-2CFD-4C11-BABC-110875476F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00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Django-BASIC-0-1-a5ce0184909f4597bb1b62d0f67cfae2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기능 실현</a:t>
            </a:r>
            <a:r>
              <a:rPr lang="en-US" altLang="ko-KR" dirty="0"/>
              <a:t>! -&gt; </a:t>
            </a:r>
            <a:r>
              <a:rPr lang="ko-KR" altLang="en-US" dirty="0" err="1"/>
              <a:t>백엔드</a:t>
            </a:r>
            <a:r>
              <a:rPr lang="ko-KR" altLang="en-US" dirty="0"/>
              <a:t> 시작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032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*Bash </a:t>
            </a:r>
            <a:r>
              <a:rPr lang="ko-KR" altLang="en-US" dirty="0"/>
              <a:t>변경</a:t>
            </a:r>
            <a:r>
              <a:rPr lang="en-US" altLang="ko-KR" dirty="0"/>
              <a:t>: select default / git here -&gt; code .</a:t>
            </a:r>
          </a:p>
          <a:p>
            <a:r>
              <a:rPr lang="en-US" altLang="ko-KR" dirty="0"/>
              <a:t>*</a:t>
            </a:r>
            <a:r>
              <a:rPr lang="en-US" altLang="ko-KR" dirty="0" err="1"/>
              <a:t>ctrl+shift</a:t>
            </a:r>
            <a:r>
              <a:rPr lang="en-US" altLang="ko-KR" dirty="0"/>
              <a:t>+` =&gt; open terminal</a:t>
            </a:r>
          </a:p>
          <a:p>
            <a:r>
              <a:rPr lang="en-US" altLang="ko-KR" dirty="0"/>
              <a:t>*Python</a:t>
            </a:r>
            <a:r>
              <a:rPr lang="ko-KR" altLang="en-US" dirty="0"/>
              <a:t>버전확인 </a:t>
            </a:r>
            <a:r>
              <a:rPr lang="en-US" altLang="ko-KR" dirty="0"/>
              <a:t>(python --version)</a:t>
            </a:r>
          </a:p>
          <a:p>
            <a:r>
              <a:rPr lang="en-US" altLang="ko-KR" dirty="0"/>
              <a:t>--&gt;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alias python=python3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--&gt;export PATH="$PATH:/c/Users/ohes3/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AppData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/Local/Programs/Python/Python37-32"</a:t>
            </a:r>
          </a:p>
          <a:p>
            <a:r>
              <a:rPr lang="en-US" altLang="ko-KR" dirty="0"/>
              <a:t>*</a:t>
            </a:r>
            <a:r>
              <a:rPr lang="ko-KR" altLang="en-US" dirty="0"/>
              <a:t>실행 나가기는 </a:t>
            </a:r>
            <a:r>
              <a:rPr lang="en-US" altLang="ko-KR" dirty="0"/>
              <a:t>quit()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010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830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661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Templates </a:t>
            </a:r>
            <a:r>
              <a:rPr lang="ko-KR" altLang="en-US" dirty="0" err="1"/>
              <a:t>폴더만들기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199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app.s.py </a:t>
            </a:r>
            <a:r>
              <a:rPr lang="ko-KR" altLang="en-US" dirty="0"/>
              <a:t>가면 클래스이름 </a:t>
            </a:r>
            <a:r>
              <a:rPr lang="en-US" altLang="ko-KR" dirty="0"/>
              <a:t>-&gt; </a:t>
            </a:r>
            <a:r>
              <a:rPr lang="en-US" altLang="ko-KR" dirty="0" err="1"/>
              <a:t>HelloConfig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744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966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894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805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Path</a:t>
            </a:r>
            <a:r>
              <a:rPr lang="ko-KR" altLang="en-US" dirty="0"/>
              <a:t>이름은 함수이름이랑 같게 하는게 정신건강에 이롭답니다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242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928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핀터레스트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좋아하는 목록만 뽑아서 내페이지에 저장</a:t>
            </a:r>
            <a:r>
              <a:rPr lang="en-US" altLang="ko-KR" dirty="0"/>
              <a:t>, </a:t>
            </a:r>
            <a:r>
              <a:rPr lang="ko-KR" altLang="en-US" dirty="0"/>
              <a:t>카테고리별로 보기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인스타그램 </a:t>
            </a:r>
            <a:r>
              <a:rPr lang="en-US" altLang="ko-KR" dirty="0"/>
              <a:t>– </a:t>
            </a:r>
            <a:r>
              <a:rPr lang="ko-KR" altLang="en-US" dirty="0"/>
              <a:t>로그인</a:t>
            </a:r>
            <a:r>
              <a:rPr lang="en-US" altLang="ko-KR" dirty="0"/>
              <a:t>!!</a:t>
            </a:r>
            <a:r>
              <a:rPr lang="ko-KR" altLang="en-US" dirty="0"/>
              <a:t>이나 회원가입</a:t>
            </a:r>
            <a:r>
              <a:rPr lang="en-US" altLang="ko-KR" dirty="0"/>
              <a:t>!!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게시판 </a:t>
            </a:r>
            <a:r>
              <a:rPr lang="en-US" altLang="ko-KR" dirty="0"/>
              <a:t>– </a:t>
            </a:r>
            <a:r>
              <a:rPr lang="ko-KR" altLang="en-US" dirty="0"/>
              <a:t>글을 올리고</a:t>
            </a:r>
            <a:r>
              <a:rPr lang="en-US" altLang="ko-KR" dirty="0"/>
              <a:t>, </a:t>
            </a:r>
            <a:r>
              <a:rPr lang="ko-KR" altLang="en-US" dirty="0"/>
              <a:t>지우고</a:t>
            </a:r>
            <a:r>
              <a:rPr lang="en-US" altLang="ko-KR" dirty="0"/>
              <a:t>, </a:t>
            </a:r>
            <a:r>
              <a:rPr lang="ko-KR" altLang="en-US" dirty="0"/>
              <a:t>수정하고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416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180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297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335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482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7759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952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218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9458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992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106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758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직접 구현하려면 힘든데 장고에서 기본제공</a:t>
            </a:r>
            <a:r>
              <a:rPr lang="en-US" altLang="ko-KR" dirty="0"/>
              <a:t>!!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 err="1"/>
              <a:t>웹프로그래밍할</a:t>
            </a:r>
            <a:r>
              <a:rPr lang="ko-KR" altLang="en-US" dirty="0"/>
              <a:t> 때 </a:t>
            </a:r>
            <a:r>
              <a:rPr lang="en-US" altLang="ko-KR" dirty="0"/>
              <a:t>URL</a:t>
            </a:r>
            <a:r>
              <a:rPr lang="ko-KR" altLang="en-US" dirty="0"/>
              <a:t>디자인 필수</a:t>
            </a:r>
            <a:r>
              <a:rPr lang="en-US" altLang="ko-KR" dirty="0"/>
              <a:t>! </a:t>
            </a:r>
            <a:r>
              <a:rPr lang="ko-KR" altLang="en-US" dirty="0"/>
              <a:t>개발자가 원하는 형태로 만들기 가능</a:t>
            </a:r>
            <a:r>
              <a:rPr lang="en-US" altLang="ko-KR" dirty="0"/>
              <a:t>, </a:t>
            </a:r>
            <a:r>
              <a:rPr lang="en-US" altLang="ko-KR" dirty="0" err="1"/>
              <a:t>url</a:t>
            </a:r>
            <a:r>
              <a:rPr lang="ko-KR" altLang="en-US" dirty="0"/>
              <a:t>형태를 파이썬 함수에 직접 연결하도록 되어있어서 편리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748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 </a:t>
            </a:r>
            <a:r>
              <a:rPr lang="ko-KR" altLang="en-US" dirty="0"/>
              <a:t>각각 독립적으로 개발가능</a:t>
            </a:r>
            <a:r>
              <a:rPr lang="en-US" altLang="ko-KR" dirty="0"/>
              <a:t> = </a:t>
            </a:r>
            <a:r>
              <a:rPr lang="ko-KR" altLang="en-US" dirty="0"/>
              <a:t>디자이너</a:t>
            </a:r>
            <a:r>
              <a:rPr lang="en-US" altLang="ko-KR" dirty="0"/>
              <a:t>+</a:t>
            </a:r>
            <a:r>
              <a:rPr lang="ko-KR" altLang="en-US" dirty="0"/>
              <a:t>응용개발자</a:t>
            </a:r>
            <a:r>
              <a:rPr lang="en-US" altLang="ko-KR" dirty="0"/>
              <a:t>+DB</a:t>
            </a:r>
            <a:r>
              <a:rPr lang="ko-KR" altLang="en-US" dirty="0"/>
              <a:t>설계자 </a:t>
            </a:r>
            <a:r>
              <a:rPr lang="ko-KR" altLang="en-US" dirty="0" err="1"/>
              <a:t>협업쉬움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253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https://www.notion.so/Django-BASIC-0-1-a5ce0184909f4597bb1b62d0f67cfae2</a:t>
            </a:r>
            <a:r>
              <a:rPr lang="en-US" altLang="ko-KR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201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r>
              <a:rPr lang="ko-KR" altLang="en-US" dirty="0"/>
              <a:t>가상환경 만들어 주는 이유는</a:t>
            </a:r>
            <a:r>
              <a:rPr lang="en-US" altLang="ko-KR" dirty="0"/>
              <a:t>?? </a:t>
            </a:r>
          </a:p>
          <a:p>
            <a:r>
              <a:rPr lang="en-US" altLang="ko-KR" dirty="0"/>
              <a:t>:</a:t>
            </a:r>
            <a:r>
              <a:rPr lang="ko-KR" altLang="en-US" dirty="0"/>
              <a:t>앞으로 진행하는 프로젝트들이 안 엉키게 하려고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261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*Bash </a:t>
            </a:r>
            <a:r>
              <a:rPr lang="ko-KR" altLang="en-US" dirty="0"/>
              <a:t>변경</a:t>
            </a:r>
            <a:r>
              <a:rPr lang="en-US" altLang="ko-KR" dirty="0"/>
              <a:t>: select default / git here -&gt; code .</a:t>
            </a:r>
          </a:p>
          <a:p>
            <a:r>
              <a:rPr lang="en-US" altLang="ko-KR" dirty="0"/>
              <a:t>*</a:t>
            </a:r>
            <a:r>
              <a:rPr lang="en-US" altLang="ko-KR" dirty="0" err="1"/>
              <a:t>ctrl+shift</a:t>
            </a:r>
            <a:r>
              <a:rPr lang="en-US" altLang="ko-KR" dirty="0"/>
              <a:t>+` =&gt; open terminal</a:t>
            </a:r>
          </a:p>
          <a:p>
            <a:r>
              <a:rPr lang="en-US" altLang="ko-KR" dirty="0"/>
              <a:t>*Python</a:t>
            </a:r>
            <a:r>
              <a:rPr lang="ko-KR" altLang="en-US" dirty="0"/>
              <a:t>버전확인 </a:t>
            </a:r>
            <a:r>
              <a:rPr lang="en-US" altLang="ko-KR" dirty="0"/>
              <a:t>(python --version)</a:t>
            </a:r>
          </a:p>
          <a:p>
            <a:r>
              <a:rPr lang="en-US" altLang="ko-KR" dirty="0"/>
              <a:t>--&gt;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alias python=python3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--&gt;export PATH="$PATH:/c/Users/ohes3/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AppData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/Local/Programs/Python/Python37-32"</a:t>
            </a:r>
          </a:p>
          <a:p>
            <a:r>
              <a:rPr lang="en-US" altLang="ko-KR" dirty="0"/>
              <a:t>*</a:t>
            </a:r>
            <a:r>
              <a:rPr lang="ko-KR" altLang="en-US" dirty="0"/>
              <a:t>실행 나가기는 </a:t>
            </a:r>
            <a:r>
              <a:rPr lang="en-US" altLang="ko-KR" dirty="0"/>
              <a:t>quit()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C8D0E-2CFD-4C11-BABC-110875476F3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784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B3897-783A-4DCF-934D-4E47D65A1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337FED-83D1-4841-8F1A-21269B8230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77E11B-0A04-4F96-9D59-73B31A860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CC088-5FCB-4654-8BB6-F84497DE227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8DA228-7A00-4C0B-AE0A-0C685A8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6F5BB5-867B-4A5D-8BBB-F6C5A8E1F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FA71-4730-4B4A-927D-4801CBC31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433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30C75-47FA-4CE5-A428-52ED0EA1B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8286B0-E18C-4A3A-AB72-DB060E723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DCB467-BD13-490B-84DA-BF8B549DC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CC088-5FCB-4654-8BB6-F84497DE227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CF630D-90EA-4B4D-9DC1-CD8F5FFA4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8098BA-E5A8-45DE-AB66-637E7201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FA71-4730-4B4A-927D-4801CBC31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9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015CB3A-39BA-44F2-B5CD-B285AE7AFC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2C1C79-83B9-49E5-BC97-771834195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8BC785-9E57-4875-A2B9-74E9F4435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CC088-5FCB-4654-8BB6-F84497DE227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066BBD-DCD4-4575-98DA-527C86203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09F2BC-3C9A-461A-9EF8-82D43454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FA71-4730-4B4A-927D-4801CBC31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71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5CFA2-D274-4E08-A3F5-B203950C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81F487-5212-48FB-9C3E-E0BFC0850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0A2FB-FE75-4489-A839-FD04761AD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CC088-5FCB-4654-8BB6-F84497DE227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EBE3FB-8FB6-42BF-8AA1-2CF649E3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4BDD54-CDAC-4EBD-BE43-B238DD65E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FA71-4730-4B4A-927D-4801CBC31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952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CD7F9-7A8D-4685-8908-B34127A1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6491CB-BD37-4F89-9206-8A511B9E6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4D90AA-ECB4-465B-AD39-8D7F80B8B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CC088-5FCB-4654-8BB6-F84497DE227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7403DF-E52A-4160-853A-8CE83F72C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0E928D-D02D-4938-969E-99AFE612E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FA71-4730-4B4A-927D-4801CBC31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50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490665-BBD9-44BE-831C-105552DD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A7AC4-0D35-4561-83B5-860C2013E4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7F5B10-31FB-4612-BF6E-74B1F454A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792991-DA7A-4086-9901-F631E4D1E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CC088-5FCB-4654-8BB6-F84497DE227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59544E-53DD-4C81-BD1E-7F9BBB131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281E4F-39CF-4B02-ABD4-9F787587D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FA71-4730-4B4A-927D-4801CBC31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131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38C22-1C97-4907-AB29-2EF05EF38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B42CDB-A3D8-4780-9AC6-3E0B4AFBF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3C8541-DFAB-4210-AC29-6397F19DA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EBA901-6E15-47A5-956D-7AF44B251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427640-E24B-44E5-A80E-5261E3F38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1E1FF67-F7A7-4450-BA0A-DC714953A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CC088-5FCB-4654-8BB6-F84497DE227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B01941-F0D6-4B81-9BB5-46DD8EA42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32C7A80-A189-4C7B-94A8-B7F7A4348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FA71-4730-4B4A-927D-4801CBC31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445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44A89-9366-4B31-9384-568871511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38E241-D939-4F98-9EFD-650071505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CC088-5FCB-4654-8BB6-F84497DE227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6D33C1-593B-4662-8B56-BF9C6EB1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191978-F4B6-4ED5-9F68-D1BCAD7FA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FA71-4730-4B4A-927D-4801CBC31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557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52E7B13-DFB2-42BC-A830-A5B74C09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CC088-5FCB-4654-8BB6-F84497DE227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65EE32-0CE2-4DBC-AB24-FD5A49B44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A4EF93-0C7E-4218-9CDC-528E02E96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FA71-4730-4B4A-927D-4801CBC31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763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2DB72-BA40-4A47-ADC5-9D90B094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C5B3F-A93C-487D-8CF6-5EA2D2644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B43F53-C3C1-462F-89B9-C7A303F21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243D34-1214-4CE4-9116-ACAD0F1CD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CC088-5FCB-4654-8BB6-F84497DE227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2B9931-595D-4C16-AB3D-12CBAEE6A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897344-5D6A-4950-93D9-B58804BD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FA71-4730-4B4A-927D-4801CBC31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4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020A9-A1DB-435E-86B5-D1F00BBC6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6846B-D74C-4AB7-A36C-5027E328B0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B8EBF3-7FED-43C8-8496-632F29369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519158-4F48-4758-9334-4AF491CB9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CC088-5FCB-4654-8BB6-F84497DE227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7426F5-B2CB-4D0F-B695-1E2BAD72A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AE49DA-7939-489E-872D-59CEE590C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8FA71-4730-4B4A-927D-4801CBC31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25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2E3B62-7524-4EE5-B382-EF5E2A9DD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09CF45-29F5-4B2D-B3F5-F82E792B5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882D3C-2C43-4B7C-AD1A-6F43C95ABC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CC088-5FCB-4654-8BB6-F84497DE2274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E6B168-0190-4BC7-B561-A2021CAD0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D91EF2-9C71-4F06-8ECE-B0C3804C8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FA71-4730-4B4A-927D-4801CBC311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77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ython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2383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5249453" y="3105833"/>
            <a:ext cx="1693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</a:t>
            </a:r>
            <a:endParaRPr lang="ko-KR" altLang="en-US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23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FB0A34-1BAF-411B-AA82-E882347339DA}"/>
              </a:ext>
            </a:extLst>
          </p:cNvPr>
          <p:cNvSpPr/>
          <p:nvPr/>
        </p:nvSpPr>
        <p:spPr>
          <a:xfrm>
            <a:off x="7098030" y="3475710"/>
            <a:ext cx="4007859" cy="1369619"/>
          </a:xfrm>
          <a:prstGeom prst="rect">
            <a:avLst/>
          </a:prstGeom>
          <a:solidFill>
            <a:srgbClr val="DDF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0364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639353" y="524558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시작하기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A6ADC-71B9-4F01-99FF-1163C7AE1CD5}"/>
              </a:ext>
            </a:extLst>
          </p:cNvPr>
          <p:cNvSpPr txBox="1"/>
          <p:nvPr/>
        </p:nvSpPr>
        <p:spPr>
          <a:xfrm>
            <a:off x="639353" y="1148444"/>
            <a:ext cx="2419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u="sng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가상환경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만들어 주기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71E66E-7084-4D88-AAC7-CC19E17DA545}"/>
              </a:ext>
            </a:extLst>
          </p:cNvPr>
          <p:cNvSpPr txBox="1"/>
          <p:nvPr/>
        </p:nvSpPr>
        <p:spPr>
          <a:xfrm>
            <a:off x="950488" y="1702635"/>
            <a:ext cx="55905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VS Code terminal = </a:t>
            </a:r>
            <a:r>
              <a:rPr lang="en-US" altLang="ko-KR" sz="1600" dirty="0" err="1"/>
              <a:t>powershell</a:t>
            </a:r>
            <a:r>
              <a:rPr lang="en-US" altLang="ko-KR" sz="1600" dirty="0"/>
              <a:t>(X) -&gt; bash(O)    </a:t>
            </a:r>
            <a:r>
              <a:rPr lang="en-US" altLang="ko-KR" sz="1600" dirty="0">
                <a:solidFill>
                  <a:srgbClr val="FF0000"/>
                </a:solidFill>
              </a:rPr>
              <a:t>?????</a:t>
            </a:r>
            <a:r>
              <a:rPr lang="en-US" altLang="ko-KR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Python </a:t>
            </a:r>
            <a:r>
              <a:rPr lang="ko-KR" altLang="en-US" sz="1600" dirty="0"/>
              <a:t>버전확인</a:t>
            </a:r>
            <a:r>
              <a:rPr lang="en-US" altLang="ko-KR" sz="1600" dirty="0"/>
              <a:t>(3.6</a:t>
            </a:r>
            <a:r>
              <a:rPr lang="ko-KR" altLang="en-US" sz="1600" dirty="0"/>
              <a:t>이상 권장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Django </a:t>
            </a:r>
            <a:r>
              <a:rPr lang="ko-KR" altLang="en-US" sz="1600" dirty="0"/>
              <a:t>버전 </a:t>
            </a:r>
            <a:r>
              <a:rPr lang="en-US" altLang="ko-KR" sz="1600" dirty="0"/>
              <a:t>2.1</a:t>
            </a:r>
            <a:endParaRPr lang="ko-KR" altLang="en-US" sz="16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436504E-3D57-4566-9E83-C1A142799B88}"/>
              </a:ext>
            </a:extLst>
          </p:cNvPr>
          <p:cNvGrpSpPr/>
          <p:nvPr/>
        </p:nvGrpSpPr>
        <p:grpSpPr>
          <a:xfrm>
            <a:off x="996208" y="2723791"/>
            <a:ext cx="5257800" cy="571500"/>
            <a:chOff x="1075771" y="3785356"/>
            <a:chExt cx="5257800" cy="57150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519AEA6-830D-45B1-960B-0E90783B2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5771" y="3785356"/>
              <a:ext cx="5257800" cy="5715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673B3FF-90B7-406F-8624-56D32C2DFC18}"/>
                </a:ext>
              </a:extLst>
            </p:cNvPr>
            <p:cNvSpPr/>
            <p:nvPr/>
          </p:nvSpPr>
          <p:spPr>
            <a:xfrm>
              <a:off x="2903220" y="4087367"/>
              <a:ext cx="723850" cy="258059"/>
            </a:xfrm>
            <a:prstGeom prst="rect">
              <a:avLst/>
            </a:prstGeom>
            <a:noFill/>
            <a:ln w="28575">
              <a:solidFill>
                <a:srgbClr val="64DA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37EAAED-A2B9-4928-BD8E-88ABB3D8BEEB}"/>
                </a:ext>
              </a:extLst>
            </p:cNvPr>
            <p:cNvCxnSpPr>
              <a:cxnSpLocks/>
            </p:cNvCxnSpPr>
            <p:nvPr/>
          </p:nvCxnSpPr>
          <p:spPr>
            <a:xfrm>
              <a:off x="3627070" y="4199772"/>
              <a:ext cx="530821" cy="0"/>
            </a:xfrm>
            <a:prstGeom prst="straightConnector1">
              <a:avLst/>
            </a:prstGeom>
            <a:ln>
              <a:solidFill>
                <a:srgbClr val="64DA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B68456-65F7-49CF-ABBF-3C3F342C9F24}"/>
                </a:ext>
              </a:extLst>
            </p:cNvPr>
            <p:cNvSpPr txBox="1"/>
            <p:nvPr/>
          </p:nvSpPr>
          <p:spPr>
            <a:xfrm>
              <a:off x="4180426" y="4077896"/>
              <a:ext cx="12571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64DAD7"/>
                  </a:solidFill>
                </a:rPr>
                <a:t>가상환경이름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27F9F369-ED27-46E3-9693-ADD7B66E3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209" y="3513437"/>
            <a:ext cx="5257800" cy="1265938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E6997D2-50EC-401C-AEF6-E967C1A1FF17}"/>
              </a:ext>
            </a:extLst>
          </p:cNvPr>
          <p:cNvCxnSpPr>
            <a:stCxn id="26" idx="3"/>
          </p:cNvCxnSpPr>
          <p:nvPr/>
        </p:nvCxnSpPr>
        <p:spPr>
          <a:xfrm>
            <a:off x="6254009" y="4146406"/>
            <a:ext cx="729721" cy="14114"/>
          </a:xfrm>
          <a:prstGeom prst="straightConnector1">
            <a:avLst/>
          </a:prstGeom>
          <a:ln w="57150">
            <a:solidFill>
              <a:srgbClr val="64DA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2E3A39D-F268-4127-9EA4-313E177EA668}"/>
              </a:ext>
            </a:extLst>
          </p:cNvPr>
          <p:cNvSpPr txBox="1"/>
          <p:nvPr/>
        </p:nvSpPr>
        <p:spPr>
          <a:xfrm>
            <a:off x="7238201" y="3730907"/>
            <a:ext cx="3753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개발을 할 때는 </a:t>
            </a:r>
            <a:r>
              <a:rPr lang="ko-KR" altLang="en-US" sz="2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항상</a:t>
            </a:r>
            <a:endParaRPr lang="en-US" altLang="ko-KR" sz="2400" dirty="0">
              <a:solidFill>
                <a:srgbClr val="FF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2400" dirty="0">
                <a:solidFill>
                  <a:schemeClr val="accen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가상환경부터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키고 시작하기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!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5E41A0-2A4B-407F-BC15-5BD107934985}"/>
              </a:ext>
            </a:extLst>
          </p:cNvPr>
          <p:cNvSpPr/>
          <p:nvPr/>
        </p:nvSpPr>
        <p:spPr>
          <a:xfrm>
            <a:off x="1078676" y="4041177"/>
            <a:ext cx="875853" cy="256503"/>
          </a:xfrm>
          <a:prstGeom prst="rect">
            <a:avLst/>
          </a:prstGeom>
          <a:noFill/>
          <a:ln w="28575">
            <a:solidFill>
              <a:srgbClr val="64DA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227912-18CC-4C4A-8885-F3EED251E2EB}"/>
              </a:ext>
            </a:extLst>
          </p:cNvPr>
          <p:cNvSpPr txBox="1"/>
          <p:nvPr/>
        </p:nvSpPr>
        <p:spPr>
          <a:xfrm>
            <a:off x="8672668" y="491586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끄는 방법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$ deactivate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79F0503-85AE-4BBF-811B-830ADA0CE5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969" b="48487"/>
          <a:stretch/>
        </p:blipFill>
        <p:spPr>
          <a:xfrm>
            <a:off x="996208" y="4997521"/>
            <a:ext cx="4514850" cy="82911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EAFECC8-6C43-4D1F-8444-741B3608CC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1107" y="5994757"/>
            <a:ext cx="5027515" cy="51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77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FB0A34-1BAF-411B-AA82-E882347339DA}"/>
              </a:ext>
            </a:extLst>
          </p:cNvPr>
          <p:cNvSpPr/>
          <p:nvPr/>
        </p:nvSpPr>
        <p:spPr>
          <a:xfrm>
            <a:off x="7098030" y="3475710"/>
            <a:ext cx="4007859" cy="1369619"/>
          </a:xfrm>
          <a:prstGeom prst="rect">
            <a:avLst/>
          </a:prstGeom>
          <a:solidFill>
            <a:srgbClr val="DDF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0364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639353" y="524558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시작하기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A6ADC-71B9-4F01-99FF-1163C7AE1CD5}"/>
              </a:ext>
            </a:extLst>
          </p:cNvPr>
          <p:cNvSpPr txBox="1"/>
          <p:nvPr/>
        </p:nvSpPr>
        <p:spPr>
          <a:xfrm>
            <a:off x="639353" y="1148444"/>
            <a:ext cx="2419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u="sng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가상환경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만들어 주기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71E66E-7084-4D88-AAC7-CC19E17DA545}"/>
              </a:ext>
            </a:extLst>
          </p:cNvPr>
          <p:cNvSpPr txBox="1"/>
          <p:nvPr/>
        </p:nvSpPr>
        <p:spPr>
          <a:xfrm>
            <a:off x="950488" y="1702635"/>
            <a:ext cx="55905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VS Code terminal = </a:t>
            </a:r>
            <a:r>
              <a:rPr lang="en-US" altLang="ko-KR" sz="1600" dirty="0" err="1"/>
              <a:t>powershell</a:t>
            </a:r>
            <a:r>
              <a:rPr lang="en-US" altLang="ko-KR" sz="1600" dirty="0"/>
              <a:t>(X) -&gt; bash(O)    </a:t>
            </a:r>
            <a:r>
              <a:rPr lang="en-US" altLang="ko-KR" sz="1600" dirty="0">
                <a:solidFill>
                  <a:srgbClr val="FF0000"/>
                </a:solidFill>
              </a:rPr>
              <a:t>?????</a:t>
            </a:r>
            <a:r>
              <a:rPr lang="en-US" altLang="ko-KR" sz="16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Python </a:t>
            </a:r>
            <a:r>
              <a:rPr lang="ko-KR" altLang="en-US" sz="1600" dirty="0"/>
              <a:t>버전확인</a:t>
            </a:r>
            <a:r>
              <a:rPr lang="en-US" altLang="ko-KR" sz="1600" dirty="0"/>
              <a:t>(3.6</a:t>
            </a:r>
            <a:r>
              <a:rPr lang="ko-KR" altLang="en-US" sz="1600" dirty="0"/>
              <a:t>이상 권장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Django </a:t>
            </a:r>
            <a:r>
              <a:rPr lang="ko-KR" altLang="en-US" sz="1600" dirty="0"/>
              <a:t>버전 </a:t>
            </a:r>
            <a:r>
              <a:rPr lang="en-US" altLang="ko-KR" sz="1600" dirty="0"/>
              <a:t>2.1</a:t>
            </a:r>
            <a:endParaRPr lang="ko-KR" altLang="en-US" sz="16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436504E-3D57-4566-9E83-C1A142799B88}"/>
              </a:ext>
            </a:extLst>
          </p:cNvPr>
          <p:cNvGrpSpPr/>
          <p:nvPr/>
        </p:nvGrpSpPr>
        <p:grpSpPr>
          <a:xfrm>
            <a:off x="996208" y="2723791"/>
            <a:ext cx="5257800" cy="571500"/>
            <a:chOff x="1075771" y="3785356"/>
            <a:chExt cx="5257800" cy="57150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519AEA6-830D-45B1-960B-0E90783B2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5771" y="3785356"/>
              <a:ext cx="5257800" cy="5715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673B3FF-90B7-406F-8624-56D32C2DFC18}"/>
                </a:ext>
              </a:extLst>
            </p:cNvPr>
            <p:cNvSpPr/>
            <p:nvPr/>
          </p:nvSpPr>
          <p:spPr>
            <a:xfrm>
              <a:off x="2903220" y="4087367"/>
              <a:ext cx="723850" cy="258059"/>
            </a:xfrm>
            <a:prstGeom prst="rect">
              <a:avLst/>
            </a:prstGeom>
            <a:noFill/>
            <a:ln w="28575">
              <a:solidFill>
                <a:srgbClr val="64DA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37EAAED-A2B9-4928-BD8E-88ABB3D8BEEB}"/>
                </a:ext>
              </a:extLst>
            </p:cNvPr>
            <p:cNvCxnSpPr>
              <a:cxnSpLocks/>
            </p:cNvCxnSpPr>
            <p:nvPr/>
          </p:nvCxnSpPr>
          <p:spPr>
            <a:xfrm>
              <a:off x="3627070" y="4199772"/>
              <a:ext cx="530821" cy="0"/>
            </a:xfrm>
            <a:prstGeom prst="straightConnector1">
              <a:avLst/>
            </a:prstGeom>
            <a:ln>
              <a:solidFill>
                <a:srgbClr val="64DA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B68456-65F7-49CF-ABBF-3C3F342C9F24}"/>
                </a:ext>
              </a:extLst>
            </p:cNvPr>
            <p:cNvSpPr txBox="1"/>
            <p:nvPr/>
          </p:nvSpPr>
          <p:spPr>
            <a:xfrm>
              <a:off x="4180426" y="4077896"/>
              <a:ext cx="12571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64DAD7"/>
                  </a:solidFill>
                </a:rPr>
                <a:t>가상환경이름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27F9F369-ED27-46E3-9693-ADD7B66E3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209" y="3513437"/>
            <a:ext cx="5257800" cy="1265938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E6997D2-50EC-401C-AEF6-E967C1A1FF17}"/>
              </a:ext>
            </a:extLst>
          </p:cNvPr>
          <p:cNvCxnSpPr>
            <a:stCxn id="26" idx="3"/>
          </p:cNvCxnSpPr>
          <p:nvPr/>
        </p:nvCxnSpPr>
        <p:spPr>
          <a:xfrm>
            <a:off x="6254009" y="4146406"/>
            <a:ext cx="729721" cy="14114"/>
          </a:xfrm>
          <a:prstGeom prst="straightConnector1">
            <a:avLst/>
          </a:prstGeom>
          <a:ln w="57150">
            <a:solidFill>
              <a:srgbClr val="64DA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2E3A39D-F268-4127-9EA4-313E177EA668}"/>
              </a:ext>
            </a:extLst>
          </p:cNvPr>
          <p:cNvSpPr txBox="1"/>
          <p:nvPr/>
        </p:nvSpPr>
        <p:spPr>
          <a:xfrm>
            <a:off x="7238201" y="3730907"/>
            <a:ext cx="3753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개발을 할 때는 </a:t>
            </a:r>
            <a:r>
              <a:rPr lang="ko-KR" altLang="en-US" sz="2400" dirty="0">
                <a:solidFill>
                  <a:srgbClr val="FF000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항상</a:t>
            </a:r>
            <a:endParaRPr lang="en-US" altLang="ko-KR" sz="2400" dirty="0">
              <a:solidFill>
                <a:srgbClr val="FF0000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sz="2400" dirty="0">
                <a:solidFill>
                  <a:schemeClr val="accent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가상환경부터</a:t>
            </a:r>
            <a:r>
              <a:rPr lang="ko-KR" altLang="en-US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키고 시작하기</a:t>
            </a:r>
            <a:r>
              <a:rPr lang="en-US" altLang="ko-KR" sz="24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!</a:t>
            </a:r>
            <a:endParaRPr lang="ko-KR" altLang="en-US" sz="24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5E41A0-2A4B-407F-BC15-5BD107934985}"/>
              </a:ext>
            </a:extLst>
          </p:cNvPr>
          <p:cNvSpPr/>
          <p:nvPr/>
        </p:nvSpPr>
        <p:spPr>
          <a:xfrm>
            <a:off x="1078676" y="4041177"/>
            <a:ext cx="875853" cy="256503"/>
          </a:xfrm>
          <a:prstGeom prst="rect">
            <a:avLst/>
          </a:prstGeom>
          <a:noFill/>
          <a:ln w="28575">
            <a:solidFill>
              <a:srgbClr val="64DA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227912-18CC-4C4A-8885-F3EED251E2EB}"/>
              </a:ext>
            </a:extLst>
          </p:cNvPr>
          <p:cNvSpPr txBox="1"/>
          <p:nvPr/>
        </p:nvSpPr>
        <p:spPr>
          <a:xfrm>
            <a:off x="8672668" y="491586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끄는 방법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$ deactivate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79F0503-85AE-4BBF-811B-830ADA0CE5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969" b="48487"/>
          <a:stretch/>
        </p:blipFill>
        <p:spPr>
          <a:xfrm>
            <a:off x="996208" y="4997521"/>
            <a:ext cx="4514850" cy="82911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EAFECC8-6C43-4D1F-8444-741B3608CC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1107" y="5994757"/>
            <a:ext cx="5027515" cy="513237"/>
          </a:xfrm>
          <a:prstGeom prst="rect">
            <a:avLst/>
          </a:prstGeom>
        </p:spPr>
      </p:pic>
      <p:pic>
        <p:nvPicPr>
          <p:cNvPr id="3074" name="Picture 2" descr="python pathì ëí ì´ë¯¸ì§ ê²ìê²°ê³¼">
            <a:extLst>
              <a:ext uri="{FF2B5EF4-FFF2-40B4-BE49-F238E27FC236}">
                <a16:creationId xmlns:a16="http://schemas.microsoft.com/office/drawing/2014/main" id="{FF8AC8A9-4E8B-41FB-B832-F4B96204E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0"/>
            <a:ext cx="11129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271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0364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639353" y="524558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시작하기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A6ADC-71B9-4F01-99FF-1163C7AE1CD5}"/>
              </a:ext>
            </a:extLst>
          </p:cNvPr>
          <p:cNvSpPr txBox="1"/>
          <p:nvPr/>
        </p:nvSpPr>
        <p:spPr>
          <a:xfrm>
            <a:off x="639353" y="1148444"/>
            <a:ext cx="5190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Project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시작하기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1.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프로젝트 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E9C7E2-CF9B-4883-8C02-35EC9A3A3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153" y="1148445"/>
            <a:ext cx="1984496" cy="2520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82F49-5D0C-446B-9BFC-95788C0B6A98}"/>
              </a:ext>
            </a:extLst>
          </p:cNvPr>
          <p:cNvSpPr txBox="1"/>
          <p:nvPr/>
        </p:nvSpPr>
        <p:spPr>
          <a:xfrm>
            <a:off x="7304299" y="4053724"/>
            <a:ext cx="4754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manage.py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server </a:t>
            </a:r>
            <a:r>
              <a:rPr lang="ko-KR" altLang="en-US" dirty="0"/>
              <a:t>작동</a:t>
            </a:r>
            <a:endParaRPr lang="en-US" altLang="ko-KR" dirty="0"/>
          </a:p>
          <a:p>
            <a:r>
              <a:rPr lang="en-US" altLang="ko-KR" dirty="0" err="1"/>
              <a:t>Mypage</a:t>
            </a:r>
            <a:r>
              <a:rPr lang="ko-KR" altLang="en-US" dirty="0"/>
              <a:t>안에 </a:t>
            </a:r>
            <a:r>
              <a:rPr lang="en-US" altLang="ko-KR" dirty="0" err="1"/>
              <a:t>mypage</a:t>
            </a:r>
            <a:r>
              <a:rPr lang="en-US" altLang="ko-KR" dirty="0"/>
              <a:t>-&gt; </a:t>
            </a:r>
            <a:r>
              <a:rPr lang="ko-KR" altLang="en-US" dirty="0" err="1"/>
              <a:t>상위폴더</a:t>
            </a:r>
            <a:r>
              <a:rPr lang="ko-KR" altLang="en-US" dirty="0"/>
              <a:t> 이름 변경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D63E547-9875-4AFD-B30E-4CD5A065A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52" y="3159135"/>
            <a:ext cx="5937884" cy="9841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5DF041-91B6-4E70-9C2F-EEB4C3888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5890" y="1184910"/>
            <a:ext cx="1999820" cy="265110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D6168EC-3C98-412C-B8A7-E99DF6BD1752}"/>
              </a:ext>
            </a:extLst>
          </p:cNvPr>
          <p:cNvGrpSpPr/>
          <p:nvPr/>
        </p:nvGrpSpPr>
        <p:grpSpPr>
          <a:xfrm>
            <a:off x="639352" y="4704751"/>
            <a:ext cx="7119712" cy="1459553"/>
            <a:chOff x="639352" y="4970025"/>
            <a:chExt cx="7119712" cy="145955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678BECF-83C3-4E9B-AAF4-E11AFEA1B3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2439"/>
            <a:stretch/>
          </p:blipFill>
          <p:spPr>
            <a:xfrm>
              <a:off x="639352" y="4970025"/>
              <a:ext cx="5937885" cy="853294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E6386AC-7966-4E76-99B7-43AF9DA6C41D}"/>
                </a:ext>
              </a:extLst>
            </p:cNvPr>
            <p:cNvGrpSpPr/>
            <p:nvPr/>
          </p:nvGrpSpPr>
          <p:grpSpPr>
            <a:xfrm>
              <a:off x="3392078" y="5470801"/>
              <a:ext cx="4366986" cy="958777"/>
              <a:chOff x="3176815" y="5571133"/>
              <a:chExt cx="4366986" cy="958777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A6C16BD2-DBE8-4B76-AE89-07150023F1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6815" y="5571133"/>
                <a:ext cx="4366986" cy="958777"/>
              </a:xfrm>
              <a:prstGeom prst="rect">
                <a:avLst/>
              </a:prstGeom>
            </p:spPr>
          </p:pic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E7635A8E-AF1C-40E5-88BD-ABA15586CF40}"/>
                  </a:ext>
                </a:extLst>
              </p:cNvPr>
              <p:cNvCxnSpPr/>
              <p:nvPr/>
            </p:nvCxnSpPr>
            <p:spPr>
              <a:xfrm>
                <a:off x="5612130" y="6229350"/>
                <a:ext cx="1771650" cy="0"/>
              </a:xfrm>
              <a:prstGeom prst="line">
                <a:avLst/>
              </a:prstGeom>
              <a:ln w="19050">
                <a:solidFill>
                  <a:srgbClr val="64DA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218DA95-7AB4-4F44-8955-C87FC000DE99}"/>
              </a:ext>
            </a:extLst>
          </p:cNvPr>
          <p:cNvSpPr txBox="1"/>
          <p:nvPr/>
        </p:nvSpPr>
        <p:spPr>
          <a:xfrm>
            <a:off x="7923693" y="5709555"/>
            <a:ext cx="2450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* Server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끄기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Ctrl + C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0784EE2-4F3A-4422-9107-6B6E78524CB1}"/>
              </a:ext>
            </a:extLst>
          </p:cNvPr>
          <p:cNvGrpSpPr/>
          <p:nvPr/>
        </p:nvGrpSpPr>
        <p:grpSpPr>
          <a:xfrm>
            <a:off x="639353" y="2119347"/>
            <a:ext cx="5937885" cy="758621"/>
            <a:chOff x="639353" y="2119347"/>
            <a:chExt cx="5937885" cy="75862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CCA9CE0-D040-4626-B8A9-4D37D46ADB1C}"/>
                </a:ext>
              </a:extLst>
            </p:cNvPr>
            <p:cNvGrpSpPr/>
            <p:nvPr/>
          </p:nvGrpSpPr>
          <p:grpSpPr>
            <a:xfrm>
              <a:off x="639353" y="2119347"/>
              <a:ext cx="5937885" cy="748007"/>
              <a:chOff x="639353" y="2119347"/>
              <a:chExt cx="5937885" cy="748007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95227E92-7B40-4524-A900-DAC647191D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4635" b="6570"/>
              <a:stretch/>
            </p:blipFill>
            <p:spPr>
              <a:xfrm>
                <a:off x="639353" y="2119347"/>
                <a:ext cx="5937885" cy="748007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3AA900C-3F60-4E7C-B45B-71080F66AA78}"/>
                  </a:ext>
                </a:extLst>
              </p:cNvPr>
              <p:cNvSpPr/>
              <p:nvPr/>
            </p:nvSpPr>
            <p:spPr>
              <a:xfrm>
                <a:off x="724346" y="2119347"/>
                <a:ext cx="944434" cy="258093"/>
              </a:xfrm>
              <a:prstGeom prst="rect">
                <a:avLst/>
              </a:prstGeom>
              <a:noFill/>
              <a:ln w="28575">
                <a:solidFill>
                  <a:srgbClr val="64DA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9B2F0FC-A1DD-4166-81FB-9100E5BBC6AC}"/>
                </a:ext>
              </a:extLst>
            </p:cNvPr>
            <p:cNvSpPr/>
            <p:nvPr/>
          </p:nvSpPr>
          <p:spPr>
            <a:xfrm>
              <a:off x="3799493" y="2619146"/>
              <a:ext cx="883474" cy="234290"/>
            </a:xfrm>
            <a:prstGeom prst="rect">
              <a:avLst/>
            </a:prstGeom>
            <a:noFill/>
            <a:ln w="28575">
              <a:solidFill>
                <a:srgbClr val="64DA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C5FC13E2-27E1-4FEC-AA6F-4A3C81EE3696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 flipV="1">
              <a:off x="4682967" y="2730659"/>
              <a:ext cx="426243" cy="5632"/>
            </a:xfrm>
            <a:prstGeom prst="straightConnector1">
              <a:avLst/>
            </a:prstGeom>
            <a:ln w="12700">
              <a:solidFill>
                <a:srgbClr val="64DA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1B3C25-7897-4A37-8252-3A6EFF871451}"/>
                </a:ext>
              </a:extLst>
            </p:cNvPr>
            <p:cNvSpPr txBox="1"/>
            <p:nvPr/>
          </p:nvSpPr>
          <p:spPr>
            <a:xfrm>
              <a:off x="5086002" y="2616358"/>
              <a:ext cx="14125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rgbClr val="64DAD7"/>
                  </a:solidFill>
                </a:rPr>
                <a:t>만들 프로젝트 이름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1672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0364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639353" y="524558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시작하기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A6ADC-71B9-4F01-99FF-1163C7AE1CD5}"/>
              </a:ext>
            </a:extLst>
          </p:cNvPr>
          <p:cNvSpPr txBox="1"/>
          <p:nvPr/>
        </p:nvSpPr>
        <p:spPr>
          <a:xfrm>
            <a:off x="639353" y="1148444"/>
            <a:ext cx="6074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Project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시작하기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2.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구성하기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(App)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5A3B01-FC9E-4DDD-9DC8-C45ADDB8F7A1}"/>
              </a:ext>
            </a:extLst>
          </p:cNvPr>
          <p:cNvSpPr txBox="1"/>
          <p:nvPr/>
        </p:nvSpPr>
        <p:spPr>
          <a:xfrm>
            <a:off x="1333135" y="2118252"/>
            <a:ext cx="364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App = </a:t>
            </a:r>
            <a:r>
              <a:rPr lang="ko-KR" altLang="en-US" dirty="0"/>
              <a:t>프로젝트를 구성하는 단위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F41C8BC-23D6-41A3-A28A-1041FB7FF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135" y="2644368"/>
            <a:ext cx="5381151" cy="258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62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0364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639353" y="524558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시작하기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A6ADC-71B9-4F01-99FF-1163C7AE1CD5}"/>
              </a:ext>
            </a:extLst>
          </p:cNvPr>
          <p:cNvSpPr txBox="1"/>
          <p:nvPr/>
        </p:nvSpPr>
        <p:spPr>
          <a:xfrm>
            <a:off x="639353" y="1148444"/>
            <a:ext cx="6074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Project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시작하기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2.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구성하기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(App)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3ED0B7-C383-4867-96B3-4BDF15997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78" y="2038295"/>
            <a:ext cx="6908630" cy="73919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456C50-B40C-49F8-8E24-EADCA59A351F}"/>
              </a:ext>
            </a:extLst>
          </p:cNvPr>
          <p:cNvSpPr/>
          <p:nvPr/>
        </p:nvSpPr>
        <p:spPr>
          <a:xfrm>
            <a:off x="3742343" y="2493350"/>
            <a:ext cx="607863" cy="257043"/>
          </a:xfrm>
          <a:prstGeom prst="rect">
            <a:avLst/>
          </a:prstGeom>
          <a:noFill/>
          <a:ln w="28575">
            <a:solidFill>
              <a:srgbClr val="64DA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DBA26BB-8969-46B8-9272-D915E50CD61B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350206" y="2621871"/>
            <a:ext cx="510541" cy="1"/>
          </a:xfrm>
          <a:prstGeom prst="straightConnector1">
            <a:avLst/>
          </a:prstGeom>
          <a:ln w="12700">
            <a:solidFill>
              <a:srgbClr val="64DAD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C3E602-3AA4-4712-9C63-0FD574BF125F}"/>
              </a:ext>
            </a:extLst>
          </p:cNvPr>
          <p:cNvSpPr txBox="1"/>
          <p:nvPr/>
        </p:nvSpPr>
        <p:spPr>
          <a:xfrm>
            <a:off x="4875986" y="2484546"/>
            <a:ext cx="1463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64DAD7"/>
                </a:solidFill>
              </a:rPr>
              <a:t>만들 </a:t>
            </a:r>
            <a:r>
              <a:rPr lang="en-US" altLang="ko-KR" sz="1100" dirty="0">
                <a:solidFill>
                  <a:srgbClr val="64DAD7"/>
                </a:solidFill>
              </a:rPr>
              <a:t>App </a:t>
            </a:r>
            <a:r>
              <a:rPr lang="ko-KR" altLang="en-US" sz="1100" dirty="0">
                <a:solidFill>
                  <a:srgbClr val="64DAD7"/>
                </a:solidFill>
              </a:rPr>
              <a:t>이름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3168A0E-2949-4891-B840-A93403335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962" y="1348499"/>
            <a:ext cx="1847011" cy="47821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610646-E246-4C38-9DA3-29AA494D9DC6}"/>
              </a:ext>
            </a:extLst>
          </p:cNvPr>
          <p:cNvSpPr txBox="1"/>
          <p:nvPr/>
        </p:nvSpPr>
        <p:spPr>
          <a:xfrm>
            <a:off x="7927006" y="718476"/>
            <a:ext cx="367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* App</a:t>
            </a:r>
            <a:r>
              <a:rPr lang="ko-KR" altLang="en-US" sz="1400" dirty="0"/>
              <a:t>폴더 안에 </a:t>
            </a:r>
            <a:r>
              <a:rPr lang="en-US" altLang="ko-KR" sz="1400" dirty="0"/>
              <a:t>templates </a:t>
            </a:r>
            <a:r>
              <a:rPr lang="ko-KR" altLang="en-US" sz="1400" dirty="0"/>
              <a:t>폴더 </a:t>
            </a:r>
            <a:r>
              <a:rPr lang="ko-KR" altLang="en-US" sz="1400" dirty="0" err="1"/>
              <a:t>만들어주기</a:t>
            </a:r>
            <a:endParaRPr lang="ko-KR" altLang="en-US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A94F5E-D90C-4FA9-8A8C-E4DF366B0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1026" y="1148444"/>
            <a:ext cx="1868496" cy="503556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09531C-8C05-4DAC-8EC9-C86A025709C8}"/>
              </a:ext>
            </a:extLst>
          </p:cNvPr>
          <p:cNvSpPr/>
          <p:nvPr/>
        </p:nvSpPr>
        <p:spPr>
          <a:xfrm>
            <a:off x="9848273" y="4712057"/>
            <a:ext cx="1035110" cy="240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71F379-ED05-4C29-AD80-1746C7171B11}"/>
              </a:ext>
            </a:extLst>
          </p:cNvPr>
          <p:cNvSpPr/>
          <p:nvPr/>
        </p:nvSpPr>
        <p:spPr>
          <a:xfrm>
            <a:off x="9578903" y="1548554"/>
            <a:ext cx="1847011" cy="459097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E60704-D35A-4B1B-B5B9-A6B4F6E05F9B}"/>
              </a:ext>
            </a:extLst>
          </p:cNvPr>
          <p:cNvSpPr/>
          <p:nvPr/>
        </p:nvSpPr>
        <p:spPr>
          <a:xfrm>
            <a:off x="9694980" y="1854637"/>
            <a:ext cx="1616910" cy="210014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86E6805-34BA-4FEA-B0E9-43A84AF1D83A}"/>
              </a:ext>
            </a:extLst>
          </p:cNvPr>
          <p:cNvSpPr/>
          <p:nvPr/>
        </p:nvSpPr>
        <p:spPr>
          <a:xfrm>
            <a:off x="9694980" y="4019321"/>
            <a:ext cx="1597809" cy="1878560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C6E7C-3658-4B5D-82F0-FF66BDD0E9B1}"/>
              </a:ext>
            </a:extLst>
          </p:cNvPr>
          <p:cNvSpPr/>
          <p:nvPr/>
        </p:nvSpPr>
        <p:spPr>
          <a:xfrm>
            <a:off x="699930" y="3232545"/>
            <a:ext cx="82092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settings.py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⇒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project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에게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app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존재 알리기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buFont typeface="+mj-lt"/>
              <a:buAutoNum type="arabicPeriod"/>
            </a:pP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templates ⇒ views.py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처리된 데이터를 받아 </a:t>
            </a:r>
            <a:r>
              <a:rPr lang="ko-KR" altLang="en-US" u="sng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사용자에게 화면을 보여줌</a:t>
            </a:r>
            <a:endParaRPr lang="en-US" altLang="ko-KR" u="sng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buFont typeface="+mj-lt"/>
              <a:buAutoNum type="arabicPeriod"/>
            </a:pPr>
            <a:endParaRPr lang="ko-KR" altLang="en-US" u="sng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views.py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⇒ 데이터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유저에게 보여질 화면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html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</a:t>
            </a:r>
            <a:r>
              <a:rPr lang="ko-KR" altLang="en-US" u="sng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처리하는 함수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작성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buFont typeface="+mj-lt"/>
              <a:buAutoNum type="arabicPeriod"/>
            </a:pP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urls.py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⇒ 요청에 맞는 함수를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views.py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찾아 요청 전달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899A3A-B5CD-4C90-BC40-2BF1509CAF64}"/>
              </a:ext>
            </a:extLst>
          </p:cNvPr>
          <p:cNvSpPr/>
          <p:nvPr/>
        </p:nvSpPr>
        <p:spPr>
          <a:xfrm>
            <a:off x="899211" y="5569589"/>
            <a:ext cx="6519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effectLst/>
              </a:rPr>
              <a:t>작업 순서 </a:t>
            </a:r>
            <a:r>
              <a:rPr lang="en-US" altLang="ko-KR" b="1" dirty="0">
                <a:effectLst/>
              </a:rPr>
              <a:t>: settings.py</a:t>
            </a:r>
            <a:r>
              <a:rPr lang="en-US" altLang="ko-KR" dirty="0"/>
              <a:t> → </a:t>
            </a:r>
            <a:r>
              <a:rPr lang="en-US" altLang="ko-KR" b="1" dirty="0">
                <a:effectLst/>
              </a:rPr>
              <a:t>templates </a:t>
            </a:r>
            <a:r>
              <a:rPr lang="en-US" altLang="ko-KR" dirty="0"/>
              <a:t>→ </a:t>
            </a:r>
            <a:r>
              <a:rPr lang="en-US" altLang="ko-KR" b="1" dirty="0">
                <a:effectLst/>
              </a:rPr>
              <a:t>views.py → urls.py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B7F5B9-98CE-4821-9F8D-93E39DBAA418}"/>
              </a:ext>
            </a:extLst>
          </p:cNvPr>
          <p:cNvSpPr/>
          <p:nvPr/>
        </p:nvSpPr>
        <p:spPr>
          <a:xfrm>
            <a:off x="3661222" y="5525654"/>
            <a:ext cx="2506980" cy="457201"/>
          </a:xfrm>
          <a:prstGeom prst="rect">
            <a:avLst/>
          </a:prstGeom>
          <a:noFill/>
          <a:ln w="28575">
            <a:solidFill>
              <a:srgbClr val="64DA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314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0364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639353" y="524558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시작하기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A6ADC-71B9-4F01-99FF-1163C7AE1CD5}"/>
              </a:ext>
            </a:extLst>
          </p:cNvPr>
          <p:cNvSpPr txBox="1"/>
          <p:nvPr/>
        </p:nvSpPr>
        <p:spPr>
          <a:xfrm>
            <a:off x="639353" y="1148444"/>
            <a:ext cx="6074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Project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시작하기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2.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구성하기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(App)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2D635FF-4979-44D7-A9C7-3DF727155142}"/>
              </a:ext>
            </a:extLst>
          </p:cNvPr>
          <p:cNvGrpSpPr/>
          <p:nvPr/>
        </p:nvGrpSpPr>
        <p:grpSpPr>
          <a:xfrm>
            <a:off x="9551026" y="1148444"/>
            <a:ext cx="1874888" cy="5035560"/>
            <a:chOff x="9551026" y="1148444"/>
            <a:chExt cx="1874888" cy="503556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3A94F5E-D90C-4FA9-8A8C-E4DF366B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51026" y="1148444"/>
              <a:ext cx="1868496" cy="503556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209531C-8C05-4DAC-8EC9-C86A025709C8}"/>
                </a:ext>
              </a:extLst>
            </p:cNvPr>
            <p:cNvSpPr/>
            <p:nvPr/>
          </p:nvSpPr>
          <p:spPr>
            <a:xfrm>
              <a:off x="9848273" y="4712057"/>
              <a:ext cx="1035110" cy="24019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B71F379-ED05-4C29-AD80-1746C7171B11}"/>
                </a:ext>
              </a:extLst>
            </p:cNvPr>
            <p:cNvSpPr/>
            <p:nvPr/>
          </p:nvSpPr>
          <p:spPr>
            <a:xfrm>
              <a:off x="9578903" y="1548554"/>
              <a:ext cx="1847011" cy="459097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CE60704-D35A-4B1B-B5B9-A6B4F6E05F9B}"/>
                </a:ext>
              </a:extLst>
            </p:cNvPr>
            <p:cNvSpPr/>
            <p:nvPr/>
          </p:nvSpPr>
          <p:spPr>
            <a:xfrm>
              <a:off x="9694980" y="1854637"/>
              <a:ext cx="1616910" cy="2100143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86E6805-34BA-4FEA-B0E9-43A84AF1D83A}"/>
                </a:ext>
              </a:extLst>
            </p:cNvPr>
            <p:cNvSpPr/>
            <p:nvPr/>
          </p:nvSpPr>
          <p:spPr>
            <a:xfrm>
              <a:off x="9694980" y="4019321"/>
              <a:ext cx="1597809" cy="1878560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C6E7C-3658-4B5D-82F0-FF66BDD0E9B1}"/>
              </a:ext>
            </a:extLst>
          </p:cNvPr>
          <p:cNvSpPr/>
          <p:nvPr/>
        </p:nvSpPr>
        <p:spPr>
          <a:xfrm>
            <a:off x="652703" y="1854637"/>
            <a:ext cx="8209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settings.py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⇒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project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에게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app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존재 알리기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FE8A4A-F086-4A65-8A37-30192418A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78" y="2818814"/>
            <a:ext cx="3474720" cy="22719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275F2C-516D-44F2-B4E1-D6CED1B21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241" y="2783080"/>
            <a:ext cx="3202760" cy="2307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6686EF-96B9-4FDC-A39A-58F395564E40}"/>
              </a:ext>
            </a:extLst>
          </p:cNvPr>
          <p:cNvSpPr txBox="1"/>
          <p:nvPr/>
        </p:nvSpPr>
        <p:spPr>
          <a:xfrm>
            <a:off x="2416491" y="5568263"/>
            <a:ext cx="4192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</a:t>
            </a:r>
            <a:r>
              <a:rPr lang="en-US" altLang="ko-KR" sz="2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hello.apps.HelloConfig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’ ,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F2F9E6-24BE-4FFE-BC6C-AB696EBAB072}"/>
              </a:ext>
            </a:extLst>
          </p:cNvPr>
          <p:cNvSpPr/>
          <p:nvPr/>
        </p:nvSpPr>
        <p:spPr>
          <a:xfrm>
            <a:off x="2416491" y="5613243"/>
            <a:ext cx="1000110" cy="433259"/>
          </a:xfrm>
          <a:prstGeom prst="rect">
            <a:avLst/>
          </a:prstGeom>
          <a:noFill/>
          <a:ln w="28575">
            <a:solidFill>
              <a:srgbClr val="64DA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2A88580-2451-4C3D-87D7-C68055AC7DFC}"/>
              </a:ext>
            </a:extLst>
          </p:cNvPr>
          <p:cNvSpPr/>
          <p:nvPr/>
        </p:nvSpPr>
        <p:spPr>
          <a:xfrm>
            <a:off x="9694980" y="1854637"/>
            <a:ext cx="884162" cy="266316"/>
          </a:xfrm>
          <a:prstGeom prst="rect">
            <a:avLst/>
          </a:prstGeom>
          <a:noFill/>
          <a:ln w="28575">
            <a:solidFill>
              <a:srgbClr val="64DA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6D41642-01A0-49B7-8C49-B80CBBFD4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637" y="5240461"/>
            <a:ext cx="2431822" cy="1044687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CBDD2F8-3FE4-4F36-9616-9E25B1A14353}"/>
              </a:ext>
            </a:extLst>
          </p:cNvPr>
          <p:cNvCxnSpPr/>
          <p:nvPr/>
        </p:nvCxnSpPr>
        <p:spPr>
          <a:xfrm>
            <a:off x="4292918" y="6046502"/>
            <a:ext cx="1848801" cy="0"/>
          </a:xfrm>
          <a:prstGeom prst="line">
            <a:avLst/>
          </a:prstGeom>
          <a:ln w="28575">
            <a:solidFill>
              <a:srgbClr val="64DA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3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022E-16 L 0.07201 -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81481E-6 L 0.01133 0.173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" y="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0364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639353" y="524558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시작하기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A6ADC-71B9-4F01-99FF-1163C7AE1CD5}"/>
              </a:ext>
            </a:extLst>
          </p:cNvPr>
          <p:cNvSpPr txBox="1"/>
          <p:nvPr/>
        </p:nvSpPr>
        <p:spPr>
          <a:xfrm>
            <a:off x="639353" y="1148444"/>
            <a:ext cx="6074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Project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시작하기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2.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구성하기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(App)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2D635FF-4979-44D7-A9C7-3DF727155142}"/>
              </a:ext>
            </a:extLst>
          </p:cNvPr>
          <p:cNvGrpSpPr/>
          <p:nvPr/>
        </p:nvGrpSpPr>
        <p:grpSpPr>
          <a:xfrm>
            <a:off x="9551026" y="1148444"/>
            <a:ext cx="1874888" cy="5035560"/>
            <a:chOff x="9551026" y="1148444"/>
            <a:chExt cx="1874888" cy="503556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3A94F5E-D90C-4FA9-8A8C-E4DF366B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51026" y="1148444"/>
              <a:ext cx="1868496" cy="503556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B71F379-ED05-4C29-AD80-1746C7171B11}"/>
                </a:ext>
              </a:extLst>
            </p:cNvPr>
            <p:cNvSpPr/>
            <p:nvPr/>
          </p:nvSpPr>
          <p:spPr>
            <a:xfrm>
              <a:off x="9578903" y="1548554"/>
              <a:ext cx="1847011" cy="459097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CE60704-D35A-4B1B-B5B9-A6B4F6E05F9B}"/>
                </a:ext>
              </a:extLst>
            </p:cNvPr>
            <p:cNvSpPr/>
            <p:nvPr/>
          </p:nvSpPr>
          <p:spPr>
            <a:xfrm>
              <a:off x="9694980" y="1854637"/>
              <a:ext cx="1616910" cy="2100143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86E6805-34BA-4FEA-B0E9-43A84AF1D83A}"/>
                </a:ext>
              </a:extLst>
            </p:cNvPr>
            <p:cNvSpPr/>
            <p:nvPr/>
          </p:nvSpPr>
          <p:spPr>
            <a:xfrm>
              <a:off x="9694980" y="4019321"/>
              <a:ext cx="1597809" cy="1878560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C6E7C-3658-4B5D-82F0-FF66BDD0E9B1}"/>
              </a:ext>
            </a:extLst>
          </p:cNvPr>
          <p:cNvSpPr/>
          <p:nvPr/>
        </p:nvSpPr>
        <p:spPr>
          <a:xfrm>
            <a:off x="652703" y="1854637"/>
            <a:ext cx="8209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  templates ⇒ views.py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처리된 데이터를 받아 </a:t>
            </a:r>
            <a:r>
              <a:rPr lang="ko-KR" altLang="en-US" u="sng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사용자에게 화면을 보여줌</a:t>
            </a:r>
            <a:endParaRPr lang="en-US" altLang="ko-KR" u="sng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4B1B3F-2CCA-44C7-A7CC-8EAFF3531F7D}"/>
              </a:ext>
            </a:extLst>
          </p:cNvPr>
          <p:cNvSpPr/>
          <p:nvPr/>
        </p:nvSpPr>
        <p:spPr>
          <a:xfrm>
            <a:off x="9876445" y="2357477"/>
            <a:ext cx="1035110" cy="240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550EA2-4B32-4D31-A038-B7C4491A5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78" y="3062989"/>
            <a:ext cx="2238375" cy="1562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406FD7-C3E7-4FD4-A96A-66AE0BF58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134" y="3010601"/>
            <a:ext cx="55149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25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0364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639353" y="524558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시작하기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A6ADC-71B9-4F01-99FF-1163C7AE1CD5}"/>
              </a:ext>
            </a:extLst>
          </p:cNvPr>
          <p:cNvSpPr txBox="1"/>
          <p:nvPr/>
        </p:nvSpPr>
        <p:spPr>
          <a:xfrm>
            <a:off x="639353" y="1148444"/>
            <a:ext cx="6074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Project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시작하기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2.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구성하기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(App)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2D635FF-4979-44D7-A9C7-3DF727155142}"/>
              </a:ext>
            </a:extLst>
          </p:cNvPr>
          <p:cNvGrpSpPr/>
          <p:nvPr/>
        </p:nvGrpSpPr>
        <p:grpSpPr>
          <a:xfrm>
            <a:off x="9551026" y="1148444"/>
            <a:ext cx="1874888" cy="5035560"/>
            <a:chOff x="9551026" y="1148444"/>
            <a:chExt cx="1874888" cy="503556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3A94F5E-D90C-4FA9-8A8C-E4DF366B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51026" y="1148444"/>
              <a:ext cx="1868496" cy="503556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B71F379-ED05-4C29-AD80-1746C7171B11}"/>
                </a:ext>
              </a:extLst>
            </p:cNvPr>
            <p:cNvSpPr/>
            <p:nvPr/>
          </p:nvSpPr>
          <p:spPr>
            <a:xfrm>
              <a:off x="9578903" y="1548554"/>
              <a:ext cx="1847011" cy="459097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CE60704-D35A-4B1B-B5B9-A6B4F6E05F9B}"/>
                </a:ext>
              </a:extLst>
            </p:cNvPr>
            <p:cNvSpPr/>
            <p:nvPr/>
          </p:nvSpPr>
          <p:spPr>
            <a:xfrm>
              <a:off x="9694980" y="1854637"/>
              <a:ext cx="1616910" cy="2100143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86E6805-34BA-4FEA-B0E9-43A84AF1D83A}"/>
                </a:ext>
              </a:extLst>
            </p:cNvPr>
            <p:cNvSpPr/>
            <p:nvPr/>
          </p:nvSpPr>
          <p:spPr>
            <a:xfrm>
              <a:off x="9694980" y="4019321"/>
              <a:ext cx="1597809" cy="1878560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C6E7C-3658-4B5D-82F0-FF66BDD0E9B1}"/>
              </a:ext>
            </a:extLst>
          </p:cNvPr>
          <p:cNvSpPr/>
          <p:nvPr/>
        </p:nvSpPr>
        <p:spPr>
          <a:xfrm>
            <a:off x="652703" y="1854637"/>
            <a:ext cx="8209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3.  views.py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⇒ 데이터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유저에게 보여질 화면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html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등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</a:t>
            </a:r>
            <a:r>
              <a:rPr lang="ko-KR" altLang="en-US" u="sng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처리하는 함수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작성</a:t>
            </a:r>
            <a:endParaRPr lang="en-US" altLang="ko-KR" u="sng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4B1B3F-2CCA-44C7-A7CC-8EAFF3531F7D}"/>
              </a:ext>
            </a:extLst>
          </p:cNvPr>
          <p:cNvSpPr/>
          <p:nvPr/>
        </p:nvSpPr>
        <p:spPr>
          <a:xfrm>
            <a:off x="9813041" y="3714585"/>
            <a:ext cx="1035110" cy="240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8FCDF7-ACF6-476E-939C-69AA7FFA8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10" y="3011805"/>
            <a:ext cx="5476875" cy="1885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BC92C4-9AD8-4AD8-932D-FC61590C9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894" y="3920490"/>
            <a:ext cx="5419725" cy="1619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407A9A-AC9C-497F-9983-CF8071F4D7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41" t="25672" r="-1418" b="57246"/>
          <a:stretch/>
        </p:blipFill>
        <p:spPr>
          <a:xfrm>
            <a:off x="8188776" y="2367416"/>
            <a:ext cx="1703419" cy="417195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E92F376-0A94-4D5B-BA68-BADF7E6167D6}"/>
              </a:ext>
            </a:extLst>
          </p:cNvPr>
          <p:cNvCxnSpPr>
            <a:stCxn id="12" idx="2"/>
            <a:endCxn id="24" idx="1"/>
          </p:cNvCxnSpPr>
          <p:nvPr/>
        </p:nvCxnSpPr>
        <p:spPr>
          <a:xfrm>
            <a:off x="9040486" y="2784611"/>
            <a:ext cx="772555" cy="10500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34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0364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639353" y="524558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시작하기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A6ADC-71B9-4F01-99FF-1163C7AE1CD5}"/>
              </a:ext>
            </a:extLst>
          </p:cNvPr>
          <p:cNvSpPr txBox="1"/>
          <p:nvPr/>
        </p:nvSpPr>
        <p:spPr>
          <a:xfrm>
            <a:off x="639353" y="1148444"/>
            <a:ext cx="6074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Project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시작하기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2.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구성하기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(App)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2D635FF-4979-44D7-A9C7-3DF727155142}"/>
              </a:ext>
            </a:extLst>
          </p:cNvPr>
          <p:cNvGrpSpPr/>
          <p:nvPr/>
        </p:nvGrpSpPr>
        <p:grpSpPr>
          <a:xfrm>
            <a:off x="9551026" y="1148444"/>
            <a:ext cx="1874888" cy="5035560"/>
            <a:chOff x="9551026" y="1148444"/>
            <a:chExt cx="1874888" cy="503556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3A94F5E-D90C-4FA9-8A8C-E4DF366B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51026" y="1148444"/>
              <a:ext cx="1868496" cy="503556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B71F379-ED05-4C29-AD80-1746C7171B11}"/>
                </a:ext>
              </a:extLst>
            </p:cNvPr>
            <p:cNvSpPr/>
            <p:nvPr/>
          </p:nvSpPr>
          <p:spPr>
            <a:xfrm>
              <a:off x="9578903" y="1548554"/>
              <a:ext cx="1847011" cy="459097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CE60704-D35A-4B1B-B5B9-A6B4F6E05F9B}"/>
                </a:ext>
              </a:extLst>
            </p:cNvPr>
            <p:cNvSpPr/>
            <p:nvPr/>
          </p:nvSpPr>
          <p:spPr>
            <a:xfrm>
              <a:off x="9694980" y="1854637"/>
              <a:ext cx="1616910" cy="2100143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86E6805-34BA-4FEA-B0E9-43A84AF1D83A}"/>
                </a:ext>
              </a:extLst>
            </p:cNvPr>
            <p:cNvSpPr/>
            <p:nvPr/>
          </p:nvSpPr>
          <p:spPr>
            <a:xfrm>
              <a:off x="9694980" y="4019321"/>
              <a:ext cx="1597809" cy="1878560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C6E7C-3658-4B5D-82F0-FF66BDD0E9B1}"/>
              </a:ext>
            </a:extLst>
          </p:cNvPr>
          <p:cNvSpPr/>
          <p:nvPr/>
        </p:nvSpPr>
        <p:spPr>
          <a:xfrm>
            <a:off x="652703" y="1854637"/>
            <a:ext cx="8209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4. urls.py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⇒ 요청에 맞는 함수를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views.py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찾아 요청 전달</a:t>
            </a:r>
            <a:endParaRPr lang="en-US" altLang="ko-KR" u="sng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4B1B3F-2CCA-44C7-A7CC-8EAFF3531F7D}"/>
              </a:ext>
            </a:extLst>
          </p:cNvPr>
          <p:cNvSpPr/>
          <p:nvPr/>
        </p:nvSpPr>
        <p:spPr>
          <a:xfrm>
            <a:off x="9813041" y="3723941"/>
            <a:ext cx="1035110" cy="240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710C57-416C-45F8-A288-F4A9BD1DA4B5}"/>
              </a:ext>
            </a:extLst>
          </p:cNvPr>
          <p:cNvSpPr/>
          <p:nvPr/>
        </p:nvSpPr>
        <p:spPr>
          <a:xfrm>
            <a:off x="9813041" y="4928168"/>
            <a:ext cx="1035110" cy="240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BBDE591-AE27-4A97-89AB-AC3995FDAD3E}"/>
              </a:ext>
            </a:extLst>
          </p:cNvPr>
          <p:cNvCxnSpPr>
            <a:cxnSpLocks/>
            <a:stCxn id="22" idx="2"/>
            <a:endCxn id="16" idx="1"/>
          </p:cNvCxnSpPr>
          <p:nvPr/>
        </p:nvCxnSpPr>
        <p:spPr>
          <a:xfrm>
            <a:off x="7406466" y="4042359"/>
            <a:ext cx="2406575" cy="10059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58CF294E-D528-4BFC-9658-D3730070B2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46" t="37412" b="22935"/>
          <a:stretch/>
        </p:blipFill>
        <p:spPr>
          <a:xfrm>
            <a:off x="5046836" y="3429001"/>
            <a:ext cx="4719260" cy="61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6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0364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639353" y="524558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시작하기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A6ADC-71B9-4F01-99FF-1163C7AE1CD5}"/>
              </a:ext>
            </a:extLst>
          </p:cNvPr>
          <p:cNvSpPr txBox="1"/>
          <p:nvPr/>
        </p:nvSpPr>
        <p:spPr>
          <a:xfrm>
            <a:off x="639353" y="1148444"/>
            <a:ext cx="6074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Project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시작하기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2.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구성하기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(App)</a:t>
            </a:r>
            <a:endParaRPr lang="ko-KR" altLang="en-US" sz="2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2D635FF-4979-44D7-A9C7-3DF727155142}"/>
              </a:ext>
            </a:extLst>
          </p:cNvPr>
          <p:cNvGrpSpPr/>
          <p:nvPr/>
        </p:nvGrpSpPr>
        <p:grpSpPr>
          <a:xfrm>
            <a:off x="9551026" y="1148444"/>
            <a:ext cx="1874888" cy="5035560"/>
            <a:chOff x="9551026" y="1148444"/>
            <a:chExt cx="1874888" cy="503556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3A94F5E-D90C-4FA9-8A8C-E4DF366B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51026" y="1148444"/>
              <a:ext cx="1868496" cy="503556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B71F379-ED05-4C29-AD80-1746C7171B11}"/>
                </a:ext>
              </a:extLst>
            </p:cNvPr>
            <p:cNvSpPr/>
            <p:nvPr/>
          </p:nvSpPr>
          <p:spPr>
            <a:xfrm>
              <a:off x="9578903" y="1548554"/>
              <a:ext cx="1847011" cy="459097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CE60704-D35A-4B1B-B5B9-A6B4F6E05F9B}"/>
                </a:ext>
              </a:extLst>
            </p:cNvPr>
            <p:cNvSpPr/>
            <p:nvPr/>
          </p:nvSpPr>
          <p:spPr>
            <a:xfrm>
              <a:off x="9694980" y="1854637"/>
              <a:ext cx="1616910" cy="2100143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86E6805-34BA-4FEA-B0E9-43A84AF1D83A}"/>
                </a:ext>
              </a:extLst>
            </p:cNvPr>
            <p:cNvSpPr/>
            <p:nvPr/>
          </p:nvSpPr>
          <p:spPr>
            <a:xfrm>
              <a:off x="9694980" y="4019321"/>
              <a:ext cx="1597809" cy="1878560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C6E7C-3658-4B5D-82F0-FF66BDD0E9B1}"/>
              </a:ext>
            </a:extLst>
          </p:cNvPr>
          <p:cNvSpPr/>
          <p:nvPr/>
        </p:nvSpPr>
        <p:spPr>
          <a:xfrm>
            <a:off x="652703" y="1854637"/>
            <a:ext cx="8209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4. urls.py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⇒ 요청에 맞는 함수를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views.py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에서 찾아 요청 전달</a:t>
            </a:r>
            <a:endParaRPr lang="en-US" altLang="ko-KR" u="sng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4B1B3F-2CCA-44C7-A7CC-8EAFF3531F7D}"/>
              </a:ext>
            </a:extLst>
          </p:cNvPr>
          <p:cNvSpPr/>
          <p:nvPr/>
        </p:nvSpPr>
        <p:spPr>
          <a:xfrm>
            <a:off x="9813041" y="3723941"/>
            <a:ext cx="1035110" cy="240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710C57-416C-45F8-A288-F4A9BD1DA4B5}"/>
              </a:ext>
            </a:extLst>
          </p:cNvPr>
          <p:cNvSpPr/>
          <p:nvPr/>
        </p:nvSpPr>
        <p:spPr>
          <a:xfrm>
            <a:off x="9813041" y="4928168"/>
            <a:ext cx="1035110" cy="240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AF8E51F-688F-4FF3-A15C-EBE4E268D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78" y="2402847"/>
            <a:ext cx="5583663" cy="373667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A5E16CE-744B-40AF-BC0B-5CB103E60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227" y="4001310"/>
            <a:ext cx="3895725" cy="95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B2F6C4-C983-4D11-A318-4129A903719A}"/>
              </a:ext>
            </a:extLst>
          </p:cNvPr>
          <p:cNvSpPr txBox="1"/>
          <p:nvPr/>
        </p:nvSpPr>
        <p:spPr>
          <a:xfrm>
            <a:off x="6601065" y="3608903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Hello</a:t>
            </a:r>
            <a:r>
              <a:rPr lang="ko-KR" altLang="en-US" dirty="0"/>
              <a:t>폴더안에 </a:t>
            </a:r>
            <a:r>
              <a:rPr lang="en-US" altLang="ko-KR" dirty="0"/>
              <a:t>views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608245-DB98-4AB5-A6AD-C973838DD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269" y="5152538"/>
            <a:ext cx="4180683" cy="9173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DF2326-9500-4FEB-AA3A-13DEAB7AEEFA}"/>
              </a:ext>
            </a:extLst>
          </p:cNvPr>
          <p:cNvSpPr txBox="1"/>
          <p:nvPr/>
        </p:nvSpPr>
        <p:spPr>
          <a:xfrm>
            <a:off x="4989499" y="6042237"/>
            <a:ext cx="735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route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4CF424-31A3-4662-840C-5BE228505161}"/>
              </a:ext>
            </a:extLst>
          </p:cNvPr>
          <p:cNvSpPr txBox="1"/>
          <p:nvPr/>
        </p:nvSpPr>
        <p:spPr>
          <a:xfrm>
            <a:off x="5725213" y="6090881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연결하고 싶은 함수</a:t>
            </a:r>
            <a:r>
              <a:rPr lang="en-US" altLang="ko-KR" dirty="0"/>
              <a:t>(views)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B3E5B0-8559-4358-A983-FFA39E4D9582}"/>
              </a:ext>
            </a:extLst>
          </p:cNvPr>
          <p:cNvSpPr txBox="1"/>
          <p:nvPr/>
        </p:nvSpPr>
        <p:spPr>
          <a:xfrm>
            <a:off x="8603317" y="612919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Path</a:t>
            </a:r>
            <a:r>
              <a:rPr lang="ko-KR" altLang="en-US" dirty="0"/>
              <a:t>의 이름</a:t>
            </a:r>
          </a:p>
        </p:txBody>
      </p:sp>
    </p:spTree>
    <p:extLst>
      <p:ext uri="{BB962C8B-B14F-4D97-AF65-F5344CB8AC3E}">
        <p14:creationId xmlns:p14="http://schemas.microsoft.com/office/powerpoint/2010/main" val="1364871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2383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639353" y="524558"/>
            <a:ext cx="3886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 뭘 할 수 있죠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?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779B66-3E02-4147-9ED7-796EF51A9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547" y="1348499"/>
            <a:ext cx="5325001" cy="27005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3E0A98-69D1-46B4-A5F2-5739B9488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24" r="1190" b="4023"/>
          <a:stretch/>
        </p:blipFill>
        <p:spPr>
          <a:xfrm>
            <a:off x="3569969" y="3180395"/>
            <a:ext cx="5226232" cy="26781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80E122-22BB-467F-9216-24241D5B8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294" y="1203099"/>
            <a:ext cx="3093838" cy="12657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BC177F-AAB3-42C3-8660-7CA9D4BA3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293" y="1203098"/>
            <a:ext cx="11058525" cy="45243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F5B28E2-9FBD-4534-9626-673838DD128B}"/>
              </a:ext>
            </a:extLst>
          </p:cNvPr>
          <p:cNvSpPr/>
          <p:nvPr/>
        </p:nvSpPr>
        <p:spPr>
          <a:xfrm>
            <a:off x="6402548" y="2354580"/>
            <a:ext cx="4330222" cy="22059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731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0364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639353" y="524558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시작하기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A6ADC-71B9-4F01-99FF-1163C7AE1CD5}"/>
              </a:ext>
            </a:extLst>
          </p:cNvPr>
          <p:cNvSpPr txBox="1"/>
          <p:nvPr/>
        </p:nvSpPr>
        <p:spPr>
          <a:xfrm>
            <a:off x="639353" y="1148444"/>
            <a:ext cx="4721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Project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시작하기 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– 3.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결과를 보자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E2A7F-65B3-46CD-9D24-AA8F23B75F06}"/>
              </a:ext>
            </a:extLst>
          </p:cNvPr>
          <p:cNvSpPr txBox="1"/>
          <p:nvPr/>
        </p:nvSpPr>
        <p:spPr>
          <a:xfrm>
            <a:off x="3131693" y="3288099"/>
            <a:ext cx="5928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$ python</a:t>
            </a:r>
            <a:r>
              <a:rPr lang="ko-KR" altLang="en-US" sz="3200" dirty="0"/>
              <a:t> </a:t>
            </a:r>
            <a:r>
              <a:rPr lang="en-US" altLang="ko-KR" sz="3200" dirty="0"/>
              <a:t>manage.py </a:t>
            </a:r>
            <a:r>
              <a:rPr lang="en-US" altLang="ko-KR" sz="3200" dirty="0" err="1"/>
              <a:t>runserver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03485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998552-69BF-44A4-AD27-774BA9469FB3}"/>
              </a:ext>
            </a:extLst>
          </p:cNvPr>
          <p:cNvGrpSpPr/>
          <p:nvPr/>
        </p:nvGrpSpPr>
        <p:grpSpPr>
          <a:xfrm>
            <a:off x="1928076" y="1348499"/>
            <a:ext cx="8118893" cy="4964753"/>
            <a:chOff x="410503" y="0"/>
            <a:chExt cx="10459521" cy="676824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A3D5C9C-81BE-408F-AED0-0621BBB2B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696" y="0"/>
              <a:ext cx="9024328" cy="6768246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759198F-0995-47BC-88B1-79B02E9F118E}"/>
                </a:ext>
              </a:extLst>
            </p:cNvPr>
            <p:cNvSpPr/>
            <p:nvPr/>
          </p:nvSpPr>
          <p:spPr>
            <a:xfrm>
              <a:off x="2249995" y="1208492"/>
              <a:ext cx="2291780" cy="156799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www.naver.com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3A1400-AC82-4AF0-A99C-FDE08A2DEBE5}"/>
                </a:ext>
              </a:extLst>
            </p:cNvPr>
            <p:cNvSpPr txBox="1"/>
            <p:nvPr/>
          </p:nvSpPr>
          <p:spPr>
            <a:xfrm>
              <a:off x="5242220" y="3680543"/>
              <a:ext cx="662731" cy="346153"/>
            </a:xfrm>
            <a:prstGeom prst="rect">
              <a:avLst/>
            </a:prstGeom>
            <a:noFill/>
            <a:ln w="38100">
              <a:solidFill>
                <a:srgbClr val="FB9F2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html</a:t>
              </a:r>
              <a:endParaRPr lang="ko-KR" altLang="en-US" sz="105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27B41A-DBD5-4006-B528-B21407EF8ADB}"/>
                </a:ext>
              </a:extLst>
            </p:cNvPr>
            <p:cNvSpPr txBox="1"/>
            <p:nvPr/>
          </p:nvSpPr>
          <p:spPr>
            <a:xfrm>
              <a:off x="8062214" y="2018307"/>
              <a:ext cx="805343" cy="285550"/>
            </a:xfrm>
            <a:prstGeom prst="rect">
              <a:avLst/>
            </a:prstGeom>
            <a:noFill/>
            <a:ln w="38100">
              <a:solidFill>
                <a:srgbClr val="FB9F26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pic>
          <p:nvPicPr>
            <p:cNvPr id="28" name="Picture 2" descr="Image result for chrome logo">
              <a:extLst>
                <a:ext uri="{FF2B5EF4-FFF2-40B4-BE49-F238E27FC236}">
                  <a16:creationId xmlns:a16="http://schemas.microsoft.com/office/drawing/2014/main" id="{AEB60FFA-9D65-4745-B84A-393854B44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8300" y="1418914"/>
              <a:ext cx="1222699" cy="1222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543FFE8-137C-4BD5-B8B4-115AA2D9D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503" y="2692864"/>
              <a:ext cx="3496986" cy="324878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DB03C80-8005-4511-BD8C-F24ADBFF2C1C}"/>
                </a:ext>
              </a:extLst>
            </p:cNvPr>
            <p:cNvSpPr txBox="1"/>
            <p:nvPr/>
          </p:nvSpPr>
          <p:spPr>
            <a:xfrm>
              <a:off x="8930911" y="4621644"/>
              <a:ext cx="466594" cy="346153"/>
            </a:xfrm>
            <a:prstGeom prst="rect">
              <a:avLst/>
            </a:prstGeom>
            <a:noFill/>
            <a:ln w="38100">
              <a:solidFill>
                <a:srgbClr val="FB9F2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DB</a:t>
              </a:r>
              <a:endParaRPr lang="ko-KR" altLang="en-US" sz="1050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0364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639353" y="524558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시작하기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A6ADC-71B9-4F01-99FF-1163C7AE1CD5}"/>
              </a:ext>
            </a:extLst>
          </p:cNvPr>
          <p:cNvSpPr txBox="1"/>
          <p:nvPr/>
        </p:nvSpPr>
        <p:spPr>
          <a:xfrm>
            <a:off x="639353" y="1148444"/>
            <a:ext cx="3018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u="sng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Project</a:t>
            </a:r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동작 정리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FEAC3B-67D1-4D03-A119-6DBD8D2BC86E}"/>
              </a:ext>
            </a:extLst>
          </p:cNvPr>
          <p:cNvSpPr/>
          <p:nvPr/>
        </p:nvSpPr>
        <p:spPr>
          <a:xfrm>
            <a:off x="7506529" y="2042213"/>
            <a:ext cx="4160113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400" b="0" dirty="0">
                <a:effectLst/>
                <a:latin typeface="Consolas" panose="020B0609020204030204" pitchFamily="49" charset="0"/>
              </a:rPr>
              <a:t>path('', </a:t>
            </a:r>
            <a:r>
              <a:rPr lang="en-US" altLang="ko-KR" sz="1400" b="0" dirty="0" err="1">
                <a:effectLst/>
                <a:latin typeface="Consolas" panose="020B0609020204030204" pitchFamily="49" charset="0"/>
              </a:rPr>
              <a:t>hello.views.home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, name='home'),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C6E2EA-C609-4434-B8FD-AE24D8F3348A}"/>
              </a:ext>
            </a:extLst>
          </p:cNvPr>
          <p:cNvSpPr/>
          <p:nvPr/>
        </p:nvSpPr>
        <p:spPr>
          <a:xfrm>
            <a:off x="8508135" y="3811098"/>
            <a:ext cx="315850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effectLst/>
                <a:latin typeface="Consolas" panose="020B0609020204030204" pitchFamily="49" charset="0"/>
              </a:rPr>
              <a:t>def home(request):</a:t>
            </a:r>
          </a:p>
          <a:p>
            <a:r>
              <a:rPr lang="en-US" altLang="ko-KR" sz="1200" b="0" dirty="0">
                <a:effectLst/>
                <a:latin typeface="Consolas" panose="020B0609020204030204" pitchFamily="49" charset="0"/>
              </a:rPr>
              <a:t>return render(request, 'hello.html')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783BB7-A2AC-4847-8832-EAC6888ACC26}"/>
              </a:ext>
            </a:extLst>
          </p:cNvPr>
          <p:cNvSpPr/>
          <p:nvPr/>
        </p:nvSpPr>
        <p:spPr>
          <a:xfrm>
            <a:off x="5076990" y="3588172"/>
            <a:ext cx="1631707" cy="7932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79A2A4-605D-406D-8B6A-8012E699E9A0}"/>
              </a:ext>
            </a:extLst>
          </p:cNvPr>
          <p:cNvSpPr/>
          <p:nvPr/>
        </p:nvSpPr>
        <p:spPr>
          <a:xfrm>
            <a:off x="5076989" y="4547153"/>
            <a:ext cx="1631707" cy="7932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65BEC8-D900-459C-A5A1-3974A85494F5}"/>
              </a:ext>
            </a:extLst>
          </p:cNvPr>
          <p:cNvSpPr/>
          <p:nvPr/>
        </p:nvSpPr>
        <p:spPr>
          <a:xfrm>
            <a:off x="7365523" y="3588172"/>
            <a:ext cx="1631707" cy="7932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10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9" grpId="0" animBg="1"/>
      <p:bldP spid="21" grpId="0" animBg="1"/>
      <p:bldP spid="2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0364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639353" y="524558"/>
            <a:ext cx="2212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MTV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ED226F0-385C-4EBE-82DC-EDDBFE281A44}"/>
              </a:ext>
            </a:extLst>
          </p:cNvPr>
          <p:cNvGrpSpPr/>
          <p:nvPr/>
        </p:nvGrpSpPr>
        <p:grpSpPr>
          <a:xfrm>
            <a:off x="3251370" y="1633886"/>
            <a:ext cx="5689258" cy="3806794"/>
            <a:chOff x="7143750" y="2044004"/>
            <a:chExt cx="3714750" cy="328237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FF0F8BA-9DAE-4169-9931-50FE9C1DC957}"/>
                </a:ext>
              </a:extLst>
            </p:cNvPr>
            <p:cNvSpPr/>
            <p:nvPr/>
          </p:nvSpPr>
          <p:spPr>
            <a:xfrm>
              <a:off x="7143750" y="2044004"/>
              <a:ext cx="3714750" cy="32823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CF46CFA-5C16-4A34-AF51-947E50F18E74}"/>
                </a:ext>
              </a:extLst>
            </p:cNvPr>
            <p:cNvGrpSpPr/>
            <p:nvPr/>
          </p:nvGrpSpPr>
          <p:grpSpPr>
            <a:xfrm>
              <a:off x="7496778" y="2240723"/>
              <a:ext cx="3159606" cy="2866080"/>
              <a:chOff x="3764712" y="1215138"/>
              <a:chExt cx="3291677" cy="2904088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BCFC63-AFBC-4782-A607-38AB881475EB}"/>
                  </a:ext>
                </a:extLst>
              </p:cNvPr>
              <p:cNvSpPr txBox="1"/>
              <p:nvPr/>
            </p:nvSpPr>
            <p:spPr>
              <a:xfrm>
                <a:off x="3764712" y="1215138"/>
                <a:ext cx="1180073" cy="2904088"/>
              </a:xfrm>
              <a:prstGeom prst="rect">
                <a:avLst/>
              </a:prstGeom>
              <a:noFill/>
            </p:spPr>
            <p:txBody>
              <a:bodyPr wrap="square" lIns="90000" tIns="0" bIns="0" rtlCol="0">
                <a:spAutoFit/>
              </a:bodyPr>
              <a:lstStyle/>
              <a:p>
                <a:pPr algn="ctr"/>
                <a:r>
                  <a:rPr lang="en-US" altLang="ko-KR" sz="7200" dirty="0"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M</a:t>
                </a:r>
              </a:p>
              <a:p>
                <a:pPr algn="ctr"/>
                <a:r>
                  <a:rPr lang="en-US" altLang="ko-KR" sz="7200" dirty="0"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T</a:t>
                </a:r>
              </a:p>
              <a:p>
                <a:pPr algn="ctr"/>
                <a:r>
                  <a:rPr lang="en-US" altLang="ko-KR" sz="7200" dirty="0"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V</a:t>
                </a:r>
                <a:endParaRPr lang="ko-KR" altLang="en-US" sz="7200" dirty="0">
                  <a:latin typeface="Adobe 고딕 Std B" panose="020B0800000000000000" pitchFamily="34" charset="-127"/>
                  <a:ea typeface="Adobe 고딕 Std B" panose="020B0800000000000000" pitchFamily="34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237E35-DCFC-4A80-9CC8-F45B489A6FAE}"/>
                  </a:ext>
                </a:extLst>
              </p:cNvPr>
              <p:cNvSpPr txBox="1"/>
              <p:nvPr/>
            </p:nvSpPr>
            <p:spPr>
              <a:xfrm>
                <a:off x="5008518" y="1468726"/>
                <a:ext cx="2047871" cy="2420073"/>
              </a:xfrm>
              <a:prstGeom prst="rect">
                <a:avLst/>
              </a:prstGeom>
              <a:noFill/>
            </p:spPr>
            <p:txBody>
              <a:bodyPr wrap="square" lIns="90000" tIns="0" bIns="0" rtlCol="0">
                <a:spAutoFit/>
              </a:bodyPr>
              <a:lstStyle/>
              <a:p>
                <a:r>
                  <a:rPr lang="en-US" altLang="ko-KR" sz="3600" dirty="0"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model</a:t>
                </a:r>
              </a:p>
              <a:p>
                <a:endParaRPr lang="en-US" altLang="ko-KR" sz="3600" dirty="0">
                  <a:latin typeface="Adobe 고딕 Std B" panose="020B0800000000000000" pitchFamily="34" charset="-127"/>
                  <a:ea typeface="Adobe 고딕 Std B" panose="020B0800000000000000" pitchFamily="34" charset="-127"/>
                </a:endParaRPr>
              </a:p>
              <a:p>
                <a:r>
                  <a:rPr lang="en-US" altLang="ko-KR" sz="3600" dirty="0"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template</a:t>
                </a:r>
              </a:p>
              <a:p>
                <a:endParaRPr lang="en-US" altLang="ko-KR" sz="3600" dirty="0">
                  <a:latin typeface="Adobe 고딕 Std B" panose="020B0800000000000000" pitchFamily="34" charset="-127"/>
                  <a:ea typeface="Adobe 고딕 Std B" panose="020B0800000000000000" pitchFamily="34" charset="-127"/>
                </a:endParaRPr>
              </a:p>
              <a:p>
                <a:r>
                  <a:rPr lang="en-US" altLang="ko-KR" sz="3600" dirty="0"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view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4651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0364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639353" y="524558"/>
            <a:ext cx="2212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MTV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2070DD-DC70-4684-A2A9-A107C3F46430}"/>
              </a:ext>
            </a:extLst>
          </p:cNvPr>
          <p:cNvSpPr/>
          <p:nvPr/>
        </p:nvSpPr>
        <p:spPr>
          <a:xfrm>
            <a:off x="2739469" y="2884928"/>
            <a:ext cx="3004456" cy="106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MODEL</a:t>
            </a:r>
            <a:endParaRPr lang="ko-KR" altLang="en-US" sz="6000" dirty="0">
              <a:solidFill>
                <a:schemeClr val="tx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04B597-A3C9-4FE6-BE51-39082CDF830A}"/>
              </a:ext>
            </a:extLst>
          </p:cNvPr>
          <p:cNvSpPr/>
          <p:nvPr/>
        </p:nvSpPr>
        <p:spPr>
          <a:xfrm>
            <a:off x="6369076" y="2807355"/>
            <a:ext cx="4557071" cy="623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 저장시키는 애</a:t>
            </a:r>
            <a:endParaRPr lang="en-US" altLang="ko-KR" sz="30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08C7D4-2F21-426A-A2E5-5DCCC92D60A2}"/>
              </a:ext>
            </a:extLst>
          </p:cNvPr>
          <p:cNvSpPr/>
          <p:nvPr/>
        </p:nvSpPr>
        <p:spPr>
          <a:xfrm>
            <a:off x="6369076" y="3426786"/>
            <a:ext cx="4557071" cy="532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 찾기 쉽게 해주는 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D5888-98DF-465E-AA23-6AA12E736EF2}"/>
              </a:ext>
            </a:extLst>
          </p:cNvPr>
          <p:cNvSpPr txBox="1"/>
          <p:nvPr/>
        </p:nvSpPr>
        <p:spPr>
          <a:xfrm>
            <a:off x="4495241" y="5227746"/>
            <a:ext cx="3201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/>
              <a:t>데이터 뒤적뒤적</a:t>
            </a:r>
          </a:p>
        </p:txBody>
      </p:sp>
    </p:spTree>
    <p:extLst>
      <p:ext uri="{BB962C8B-B14F-4D97-AF65-F5344CB8AC3E}">
        <p14:creationId xmlns:p14="http://schemas.microsoft.com/office/powerpoint/2010/main" val="3989823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0364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639353" y="524558"/>
            <a:ext cx="2212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MTV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9F4335-F85F-49A6-8645-F37B3A5D809B}"/>
              </a:ext>
            </a:extLst>
          </p:cNvPr>
          <p:cNvSpPr/>
          <p:nvPr/>
        </p:nvSpPr>
        <p:spPr>
          <a:xfrm>
            <a:off x="1791478" y="2884928"/>
            <a:ext cx="3952447" cy="106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TEMPLATE</a:t>
            </a:r>
            <a:endParaRPr lang="ko-KR" altLang="en-US" sz="6000" dirty="0">
              <a:solidFill>
                <a:schemeClr val="tx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CDEA88-1AF7-4693-BF48-3DA12453B7F5}"/>
              </a:ext>
            </a:extLst>
          </p:cNvPr>
          <p:cNvSpPr/>
          <p:nvPr/>
        </p:nvSpPr>
        <p:spPr>
          <a:xfrm>
            <a:off x="6369076" y="2495493"/>
            <a:ext cx="4557071" cy="623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이쁜</a:t>
            </a:r>
            <a:r>
              <a:rPr lang="ko-KR" altLang="en-US" sz="3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껍데기</a:t>
            </a:r>
            <a:endParaRPr lang="en-US" altLang="ko-KR" sz="30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395976-558D-4F4D-976E-D5633DDFD5C1}"/>
              </a:ext>
            </a:extLst>
          </p:cNvPr>
          <p:cNvSpPr/>
          <p:nvPr/>
        </p:nvSpPr>
        <p:spPr>
          <a:xfrm>
            <a:off x="6369076" y="3119217"/>
            <a:ext cx="4557071" cy="532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VIEW</a:t>
            </a:r>
            <a:r>
              <a:rPr lang="ko-KR" altLang="en-US" sz="3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말을 </a:t>
            </a:r>
            <a:r>
              <a:rPr lang="ko-KR" altLang="en-US" sz="30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듣는애</a:t>
            </a:r>
            <a:endParaRPr lang="ko-KR" altLang="en-US" sz="30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C96B63-1E44-43BA-ABF1-2E351F64AB8C}"/>
              </a:ext>
            </a:extLst>
          </p:cNvPr>
          <p:cNvSpPr/>
          <p:nvPr/>
        </p:nvSpPr>
        <p:spPr>
          <a:xfrm>
            <a:off x="6369075" y="3682152"/>
            <a:ext cx="4557071" cy="532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html/</a:t>
            </a:r>
            <a:r>
              <a:rPr lang="en-US" altLang="ko-KR" sz="30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css</a:t>
            </a:r>
            <a:r>
              <a:rPr lang="en-US" altLang="ko-KR" sz="3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/(</a:t>
            </a:r>
            <a:r>
              <a:rPr lang="en-US" altLang="ko-KR" sz="30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javascript</a:t>
            </a:r>
            <a:r>
              <a:rPr lang="en-US" altLang="ko-KR" sz="3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30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D6652-331A-44BD-A26D-1A7B4E6A1FEA}"/>
              </a:ext>
            </a:extLst>
          </p:cNvPr>
          <p:cNvSpPr txBox="1"/>
          <p:nvPr/>
        </p:nvSpPr>
        <p:spPr>
          <a:xfrm>
            <a:off x="5080336" y="523804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보여주기</a:t>
            </a:r>
          </a:p>
        </p:txBody>
      </p:sp>
    </p:spTree>
    <p:extLst>
      <p:ext uri="{BB962C8B-B14F-4D97-AF65-F5344CB8AC3E}">
        <p14:creationId xmlns:p14="http://schemas.microsoft.com/office/powerpoint/2010/main" val="1070184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0364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639353" y="524558"/>
            <a:ext cx="2212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MTV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A7F1A2-804B-4E18-9A84-A0A444474EDA}"/>
              </a:ext>
            </a:extLst>
          </p:cNvPr>
          <p:cNvSpPr/>
          <p:nvPr/>
        </p:nvSpPr>
        <p:spPr>
          <a:xfrm>
            <a:off x="2739469" y="2884928"/>
            <a:ext cx="3004456" cy="106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VIEW</a:t>
            </a:r>
            <a:endParaRPr lang="ko-KR" altLang="en-US" sz="6000" dirty="0">
              <a:solidFill>
                <a:schemeClr val="tx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8CAE36-84DD-4615-9AB5-9E765CE3D609}"/>
              </a:ext>
            </a:extLst>
          </p:cNvPr>
          <p:cNvSpPr/>
          <p:nvPr/>
        </p:nvSpPr>
        <p:spPr>
          <a:xfrm>
            <a:off x="6369076" y="2807355"/>
            <a:ext cx="4557071" cy="623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Smart Middle Man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A82B01-CC7C-4534-A90A-5A77E351EB6D}"/>
              </a:ext>
            </a:extLst>
          </p:cNvPr>
          <p:cNvSpPr/>
          <p:nvPr/>
        </p:nvSpPr>
        <p:spPr>
          <a:xfrm>
            <a:off x="6369076" y="3426786"/>
            <a:ext cx="4557071" cy="532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중앙에서 명령하는 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4469E0-96EE-4A36-B8D4-84450EBC046D}"/>
              </a:ext>
            </a:extLst>
          </p:cNvPr>
          <p:cNvSpPr txBox="1"/>
          <p:nvPr/>
        </p:nvSpPr>
        <p:spPr>
          <a:xfrm>
            <a:off x="4905610" y="5142698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데이터 처리</a:t>
            </a:r>
          </a:p>
        </p:txBody>
      </p:sp>
    </p:spTree>
    <p:extLst>
      <p:ext uri="{BB962C8B-B14F-4D97-AF65-F5344CB8AC3E}">
        <p14:creationId xmlns:p14="http://schemas.microsoft.com/office/powerpoint/2010/main" val="3694806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0364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639353" y="524558"/>
            <a:ext cx="2212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MTV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C327C5-D175-48EE-8140-2A06EB7C4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00" y="1368689"/>
            <a:ext cx="9104223" cy="460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49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BE69CF-9B50-44F1-98F4-FB322F098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499" y="1368689"/>
            <a:ext cx="9104223" cy="471260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0364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639353" y="524558"/>
            <a:ext cx="2212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MTV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A426F40-891F-4FD6-8347-04F6C85EC314}"/>
              </a:ext>
            </a:extLst>
          </p:cNvPr>
          <p:cNvCxnSpPr/>
          <p:nvPr/>
        </p:nvCxnSpPr>
        <p:spPr>
          <a:xfrm>
            <a:off x="10058400" y="6342611"/>
            <a:ext cx="1662545" cy="8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5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0364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639353" y="524558"/>
            <a:ext cx="2212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MTV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2D2529-00EF-44C5-8AFC-4212CFC0D4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04"/>
          <a:stretch/>
        </p:blipFill>
        <p:spPr>
          <a:xfrm>
            <a:off x="5300455" y="4175317"/>
            <a:ext cx="6252192" cy="18331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79C4EA-F5C6-49FE-8DB4-E0AA36FEAA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0" y="4175317"/>
            <a:ext cx="1412734" cy="14127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80FB83-D429-4C4F-9214-4D08CBCEE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46" t="64195" r="24681" b="19127"/>
          <a:stretch/>
        </p:blipFill>
        <p:spPr>
          <a:xfrm>
            <a:off x="2806349" y="4812558"/>
            <a:ext cx="2334029" cy="5232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2E49DE1-F536-4A8B-8725-0D1EBD4E9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46" t="64195" r="24681" b="19127"/>
          <a:stretch/>
        </p:blipFill>
        <p:spPr>
          <a:xfrm rot="5400000">
            <a:off x="5160947" y="3226355"/>
            <a:ext cx="1759670" cy="5971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AF5709B-F1D3-45F0-9C6A-7E36C4D02DC6}"/>
              </a:ext>
            </a:extLst>
          </p:cNvPr>
          <p:cNvSpPr txBox="1"/>
          <p:nvPr/>
        </p:nvSpPr>
        <p:spPr>
          <a:xfrm>
            <a:off x="1103949" y="5777616"/>
            <a:ext cx="1076495" cy="230832"/>
          </a:xfrm>
          <a:prstGeom prst="rect">
            <a:avLst/>
          </a:prstGeom>
          <a:solidFill>
            <a:schemeClr val="bg1"/>
          </a:solidFill>
        </p:spPr>
        <p:txBody>
          <a:bodyPr wrap="square" lIns="90000" tIns="0" bIns="0" rtlCol="0">
            <a:spAutoFit/>
          </a:bodyPr>
          <a:lstStyle/>
          <a:p>
            <a:r>
              <a:rPr lang="en-US" altLang="ko-KR" sz="15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template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EE0CCF-A805-4CD8-98F1-BAA199F71144}"/>
              </a:ext>
            </a:extLst>
          </p:cNvPr>
          <p:cNvSpPr/>
          <p:nvPr/>
        </p:nvSpPr>
        <p:spPr>
          <a:xfrm>
            <a:off x="771279" y="4657319"/>
            <a:ext cx="1866123" cy="550506"/>
          </a:xfrm>
          <a:prstGeom prst="rect">
            <a:avLst/>
          </a:prstGeom>
          <a:solidFill>
            <a:srgbClr val="FF8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Template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C0A9BB-EE05-428D-BE46-805ED8633B58}"/>
              </a:ext>
            </a:extLst>
          </p:cNvPr>
          <p:cNvSpPr/>
          <p:nvPr/>
        </p:nvSpPr>
        <p:spPr>
          <a:xfrm>
            <a:off x="5049797" y="4657319"/>
            <a:ext cx="1866123" cy="550506"/>
          </a:xfrm>
          <a:prstGeom prst="rect">
            <a:avLst/>
          </a:prstGeom>
          <a:solidFill>
            <a:srgbClr val="FF8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View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9888B9-1D68-474E-8978-B5C00AFC8194}"/>
              </a:ext>
            </a:extLst>
          </p:cNvPr>
          <p:cNvSpPr/>
          <p:nvPr/>
        </p:nvSpPr>
        <p:spPr>
          <a:xfrm>
            <a:off x="7865195" y="4321273"/>
            <a:ext cx="1424095" cy="12225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Model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BD16FD3-9988-41C8-A204-C2C8D27D3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93" r="34104" b="55008"/>
          <a:stretch/>
        </p:blipFill>
        <p:spPr>
          <a:xfrm>
            <a:off x="5140379" y="816902"/>
            <a:ext cx="1800809" cy="161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27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0364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4252385" y="3054866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</a:t>
            </a:r>
            <a:r>
              <a:rPr lang="ko-KR" altLang="en-US" sz="4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기본 끝</a:t>
            </a:r>
            <a:r>
              <a:rPr lang="en-US" altLang="ko-KR" sz="4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!</a:t>
            </a:r>
            <a:endParaRPr lang="ko-KR" altLang="en-US" sz="40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352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2383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639353" y="524558"/>
            <a:ext cx="3886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로 뭘 할 수 있죠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?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779B66-3E02-4147-9ED7-796EF51A9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547" y="1348499"/>
            <a:ext cx="5325001" cy="27005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3E0A98-69D1-46B4-A5F2-5739B9488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24" r="1190" b="4023"/>
          <a:stretch/>
        </p:blipFill>
        <p:spPr>
          <a:xfrm>
            <a:off x="3205296" y="3389207"/>
            <a:ext cx="5226232" cy="267818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56D001C-17F0-4493-BBDF-0204F2C08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412" y="1203099"/>
            <a:ext cx="5643808" cy="310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6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2383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639353" y="524558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란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?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524193-684D-4EA9-BE2D-CAEB167CF99E}"/>
              </a:ext>
            </a:extLst>
          </p:cNvPr>
          <p:cNvSpPr txBox="1"/>
          <p:nvPr/>
        </p:nvSpPr>
        <p:spPr>
          <a:xfrm>
            <a:off x="2737547" y="3198166"/>
            <a:ext cx="6716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64DAD7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Python</a:t>
            </a:r>
            <a:r>
              <a:rPr lang="ko-KR" altLang="en-US" sz="24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기반 오픈 소스 </a:t>
            </a:r>
            <a:r>
              <a:rPr lang="ko-KR" altLang="en-US" sz="2400" u="sng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웹 어플리케이션 프레임워크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841AED-2CA3-44D5-B511-A85EF4857F66}"/>
              </a:ext>
            </a:extLst>
          </p:cNvPr>
          <p:cNvSpPr/>
          <p:nvPr/>
        </p:nvSpPr>
        <p:spPr>
          <a:xfrm>
            <a:off x="7896226" y="3198166"/>
            <a:ext cx="1520124" cy="461665"/>
          </a:xfrm>
          <a:prstGeom prst="rect">
            <a:avLst/>
          </a:prstGeom>
          <a:noFill/>
          <a:ln w="38100">
            <a:solidFill>
              <a:srgbClr val="64DA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B2D36-D715-4FCA-AD69-92339E3C4CE7}"/>
              </a:ext>
            </a:extLst>
          </p:cNvPr>
          <p:cNvSpPr txBox="1"/>
          <p:nvPr/>
        </p:nvSpPr>
        <p:spPr>
          <a:xfrm>
            <a:off x="5934075" y="3771900"/>
            <a:ext cx="5131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2060"/>
                </a:solidFill>
              </a:rPr>
              <a:t>웹서비스를 만들 때 개발을 수월하게 해주는 개발환경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DE73E4-9CCF-4DC2-9A2B-7FCDFC0517C7}"/>
              </a:ext>
            </a:extLst>
          </p:cNvPr>
          <p:cNvSpPr txBox="1"/>
          <p:nvPr/>
        </p:nvSpPr>
        <p:spPr>
          <a:xfrm>
            <a:off x="639353" y="1148444"/>
            <a:ext cx="949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56564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2383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639353" y="524558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란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?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DE73E4-9CCF-4DC2-9A2B-7FCDFC0517C7}"/>
              </a:ext>
            </a:extLst>
          </p:cNvPr>
          <p:cNvSpPr txBox="1"/>
          <p:nvPr/>
        </p:nvSpPr>
        <p:spPr>
          <a:xfrm>
            <a:off x="639353" y="1148444"/>
            <a:ext cx="949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1.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정의</a:t>
            </a:r>
          </a:p>
        </p:txBody>
      </p:sp>
      <p:pic>
        <p:nvPicPr>
          <p:cNvPr id="1028" name="Picture 4" descr="ì´ë²¤ì ¸ì¤ ë¹ì  ì¤í¤ì ëí ì´ë¯¸ì§ ê²ìê²°ê³¼">
            <a:extLst>
              <a:ext uri="{FF2B5EF4-FFF2-40B4-BE49-F238E27FC236}">
                <a16:creationId xmlns:a16="http://schemas.microsoft.com/office/drawing/2014/main" id="{6FA52586-A259-4791-9B14-B3E304054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971675"/>
            <a:ext cx="56197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id="{853BA951-E1DD-4918-A80F-2422189CE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794" y="3347298"/>
            <a:ext cx="4420176" cy="216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ê´ë ¨ ì´ë¯¸ì§">
            <a:extLst>
              <a:ext uri="{FF2B5EF4-FFF2-40B4-BE49-F238E27FC236}">
                <a16:creationId xmlns:a16="http://schemas.microsoft.com/office/drawing/2014/main" id="{FD01903B-5B70-49C2-A350-C028EDC0C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062" y="1521959"/>
            <a:ext cx="4323144" cy="227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4727C1-05F3-4AB6-9622-DFB8B8396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708" y="1510384"/>
            <a:ext cx="8458583" cy="4229292"/>
          </a:xfrm>
          <a:prstGeom prst="rect">
            <a:avLst/>
          </a:prstGeom>
        </p:spPr>
      </p:pic>
      <p:pic>
        <p:nvPicPr>
          <p:cNvPr id="1038" name="Picture 14" descr="íë¸ì¤ ìê°ë½ íê¸°ë ì¥ë©´ì ëí ì´ë¯¸ì§ ê²ìê²°ê³¼">
            <a:extLst>
              <a:ext uri="{FF2B5EF4-FFF2-40B4-BE49-F238E27FC236}">
                <a16:creationId xmlns:a16="http://schemas.microsoft.com/office/drawing/2014/main" id="{5CA01D92-805E-422D-BD2D-B898D65CA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49" y="3705032"/>
            <a:ext cx="4631713" cy="231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13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2383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639353" y="524558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란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?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A6ADC-71B9-4F01-99FF-1163C7AE1CD5}"/>
              </a:ext>
            </a:extLst>
          </p:cNvPr>
          <p:cNvSpPr txBox="1"/>
          <p:nvPr/>
        </p:nvSpPr>
        <p:spPr>
          <a:xfrm>
            <a:off x="639353" y="1148444"/>
            <a:ext cx="949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특징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7C5E76-AAE4-4301-84C8-83B6E150C6F9}"/>
              </a:ext>
            </a:extLst>
          </p:cNvPr>
          <p:cNvSpPr txBox="1"/>
          <p:nvPr/>
        </p:nvSpPr>
        <p:spPr>
          <a:xfrm>
            <a:off x="1084661" y="2044004"/>
            <a:ext cx="498726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Python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기반이라 익히기 쉽다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MTV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패턴</a:t>
            </a:r>
            <a:endParaRPr lang="en-US" altLang="ko-KR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Admin 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 제공</a:t>
            </a:r>
            <a:endParaRPr lang="en-US" altLang="ko-KR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쉬운 </a:t>
            </a:r>
            <a:r>
              <a:rPr lang="en-US" altLang="ko-KR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URL</a:t>
            </a:r>
            <a:r>
              <a:rPr lang="ko-KR" altLang="en-US" sz="2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파싱 기능 지원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E8C4DE6-C8F9-4399-BDD6-8CF8D2D03CF6}"/>
              </a:ext>
            </a:extLst>
          </p:cNvPr>
          <p:cNvGrpSpPr/>
          <p:nvPr/>
        </p:nvGrpSpPr>
        <p:grpSpPr>
          <a:xfrm>
            <a:off x="7578090" y="1957087"/>
            <a:ext cx="4786312" cy="3282376"/>
            <a:chOff x="7143750" y="2044004"/>
            <a:chExt cx="4786312" cy="328237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A07C538-0F01-4FF7-8440-8C355D310475}"/>
                </a:ext>
              </a:extLst>
            </p:cNvPr>
            <p:cNvSpPr/>
            <p:nvPr/>
          </p:nvSpPr>
          <p:spPr>
            <a:xfrm>
              <a:off x="7143750" y="2044004"/>
              <a:ext cx="3714750" cy="32823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2AE309C-63C6-4F82-8132-B1719E39C3E3}"/>
                </a:ext>
              </a:extLst>
            </p:cNvPr>
            <p:cNvGrpSpPr/>
            <p:nvPr/>
          </p:nvGrpSpPr>
          <p:grpSpPr>
            <a:xfrm>
              <a:off x="7705962" y="2306895"/>
              <a:ext cx="4224100" cy="2733736"/>
              <a:chOff x="3982640" y="1282188"/>
              <a:chExt cx="4400667" cy="2769989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9E8840-72B1-42A5-BAE1-B31961F88A27}"/>
                  </a:ext>
                </a:extLst>
              </p:cNvPr>
              <p:cNvSpPr txBox="1"/>
              <p:nvPr/>
            </p:nvSpPr>
            <p:spPr>
              <a:xfrm>
                <a:off x="3982640" y="1282188"/>
                <a:ext cx="1180073" cy="2769989"/>
              </a:xfrm>
              <a:prstGeom prst="rect">
                <a:avLst/>
              </a:prstGeom>
              <a:noFill/>
            </p:spPr>
            <p:txBody>
              <a:bodyPr wrap="square" lIns="90000" tIns="0" bIns="0" rtlCol="0">
                <a:spAutoFit/>
              </a:bodyPr>
              <a:lstStyle/>
              <a:p>
                <a:pPr algn="ctr"/>
                <a:r>
                  <a:rPr lang="en-US" altLang="ko-KR" sz="6000" dirty="0"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M</a:t>
                </a:r>
              </a:p>
              <a:p>
                <a:pPr algn="ctr"/>
                <a:r>
                  <a:rPr lang="en-US" altLang="ko-KR" sz="6000" dirty="0"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T</a:t>
                </a:r>
              </a:p>
              <a:p>
                <a:pPr algn="ctr"/>
                <a:r>
                  <a:rPr lang="en-US" altLang="ko-KR" sz="6000" dirty="0"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V</a:t>
                </a:r>
                <a:endParaRPr lang="ko-KR" altLang="en-US" sz="6000" dirty="0">
                  <a:latin typeface="Adobe 고딕 Std B" panose="020B0800000000000000" pitchFamily="34" charset="-127"/>
                  <a:ea typeface="Adobe 고딕 Std B" panose="020B0800000000000000" pitchFamily="34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ED0E10-D706-4E21-AC56-929628540450}"/>
                  </a:ext>
                </a:extLst>
              </p:cNvPr>
              <p:cNvSpPr txBox="1"/>
              <p:nvPr/>
            </p:nvSpPr>
            <p:spPr>
              <a:xfrm>
                <a:off x="5162713" y="1589964"/>
                <a:ext cx="3220594" cy="2154436"/>
              </a:xfrm>
              <a:prstGeom prst="rect">
                <a:avLst/>
              </a:prstGeom>
              <a:noFill/>
            </p:spPr>
            <p:txBody>
              <a:bodyPr wrap="square" lIns="90000" tIns="0" bIns="0" rtlCol="0">
                <a:spAutoFit/>
              </a:bodyPr>
              <a:lstStyle/>
              <a:p>
                <a:r>
                  <a:rPr lang="en-US" altLang="ko-KR" sz="2800" dirty="0"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model</a:t>
                </a:r>
              </a:p>
              <a:p>
                <a:endParaRPr lang="en-US" altLang="ko-KR" sz="2800" dirty="0">
                  <a:latin typeface="Adobe 고딕 Std B" panose="020B0800000000000000" pitchFamily="34" charset="-127"/>
                  <a:ea typeface="Adobe 고딕 Std B" panose="020B0800000000000000" pitchFamily="34" charset="-127"/>
                </a:endParaRPr>
              </a:p>
              <a:p>
                <a:r>
                  <a:rPr lang="en-US" altLang="ko-KR" sz="2800" dirty="0"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template</a:t>
                </a:r>
              </a:p>
              <a:p>
                <a:endParaRPr lang="en-US" altLang="ko-KR" sz="2800" dirty="0">
                  <a:latin typeface="Adobe 고딕 Std B" panose="020B0800000000000000" pitchFamily="34" charset="-127"/>
                  <a:ea typeface="Adobe 고딕 Std B" panose="020B0800000000000000" pitchFamily="34" charset="-127"/>
                </a:endParaRPr>
              </a:p>
              <a:p>
                <a:r>
                  <a:rPr lang="en-US" altLang="ko-KR" sz="2800" dirty="0">
                    <a:latin typeface="Adobe 고딕 Std B" panose="020B0800000000000000" pitchFamily="34" charset="-127"/>
                    <a:ea typeface="Adobe 고딕 Std B" panose="020B0800000000000000" pitchFamily="34" charset="-127"/>
                  </a:rPr>
                  <a:t>view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4948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0364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2D2529-00EF-44C5-8AFC-4212CFC0D4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04"/>
          <a:stretch/>
        </p:blipFill>
        <p:spPr>
          <a:xfrm>
            <a:off x="5300455" y="4175317"/>
            <a:ext cx="6252192" cy="18331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79C4EA-F5C6-49FE-8DB4-E0AA36FEAA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0" y="4175317"/>
            <a:ext cx="1412734" cy="14127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80FB83-D429-4C4F-9214-4D08CBCEE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46" t="64195" r="24681" b="19127"/>
          <a:stretch/>
        </p:blipFill>
        <p:spPr>
          <a:xfrm>
            <a:off x="2806349" y="4812558"/>
            <a:ext cx="2334029" cy="5232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2E49DE1-F536-4A8B-8725-0D1EBD4E9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46" t="64195" r="24681" b="19127"/>
          <a:stretch/>
        </p:blipFill>
        <p:spPr>
          <a:xfrm rot="5400000">
            <a:off x="5160947" y="3226355"/>
            <a:ext cx="1759670" cy="5971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AF5709B-F1D3-45F0-9C6A-7E36C4D02DC6}"/>
              </a:ext>
            </a:extLst>
          </p:cNvPr>
          <p:cNvSpPr txBox="1"/>
          <p:nvPr/>
        </p:nvSpPr>
        <p:spPr>
          <a:xfrm>
            <a:off x="1103949" y="5777616"/>
            <a:ext cx="1076495" cy="230832"/>
          </a:xfrm>
          <a:prstGeom prst="rect">
            <a:avLst/>
          </a:prstGeom>
          <a:solidFill>
            <a:schemeClr val="bg1"/>
          </a:solidFill>
        </p:spPr>
        <p:txBody>
          <a:bodyPr wrap="square" lIns="90000" tIns="0" bIns="0" rtlCol="0">
            <a:spAutoFit/>
          </a:bodyPr>
          <a:lstStyle/>
          <a:p>
            <a:r>
              <a:rPr lang="en-US" altLang="ko-KR" sz="15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template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EE0CCF-A805-4CD8-98F1-BAA199F71144}"/>
              </a:ext>
            </a:extLst>
          </p:cNvPr>
          <p:cNvSpPr/>
          <p:nvPr/>
        </p:nvSpPr>
        <p:spPr>
          <a:xfrm>
            <a:off x="771279" y="4657319"/>
            <a:ext cx="1866123" cy="550506"/>
          </a:xfrm>
          <a:prstGeom prst="rect">
            <a:avLst/>
          </a:prstGeom>
          <a:solidFill>
            <a:srgbClr val="FF8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Template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C0A9BB-EE05-428D-BE46-805ED8633B58}"/>
              </a:ext>
            </a:extLst>
          </p:cNvPr>
          <p:cNvSpPr/>
          <p:nvPr/>
        </p:nvSpPr>
        <p:spPr>
          <a:xfrm>
            <a:off x="5049797" y="4657319"/>
            <a:ext cx="1866123" cy="550506"/>
          </a:xfrm>
          <a:prstGeom prst="rect">
            <a:avLst/>
          </a:prstGeom>
          <a:solidFill>
            <a:srgbClr val="FF8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View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9888B9-1D68-474E-8978-B5C00AFC8194}"/>
              </a:ext>
            </a:extLst>
          </p:cNvPr>
          <p:cNvSpPr/>
          <p:nvPr/>
        </p:nvSpPr>
        <p:spPr>
          <a:xfrm>
            <a:off x="7865195" y="4321273"/>
            <a:ext cx="1424095" cy="12225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Model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BD16FD3-9988-41C8-A204-C2C8D27D3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93" r="34104" b="55008"/>
          <a:stretch/>
        </p:blipFill>
        <p:spPr>
          <a:xfrm>
            <a:off x="5140379" y="816902"/>
            <a:ext cx="1800809" cy="16109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1DF60D-53E3-4A47-B0C6-F36EF2AC6D64}"/>
              </a:ext>
            </a:extLst>
          </p:cNvPr>
          <p:cNvSpPr txBox="1"/>
          <p:nvPr/>
        </p:nvSpPr>
        <p:spPr>
          <a:xfrm>
            <a:off x="639353" y="524558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란</a:t>
            </a:r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?</a:t>
            </a:r>
            <a:endParaRPr lang="ko-KR" altLang="en-US" sz="28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2B0EFC-6E02-40DC-81C2-1B2E92894A13}"/>
              </a:ext>
            </a:extLst>
          </p:cNvPr>
          <p:cNvSpPr txBox="1"/>
          <p:nvPr/>
        </p:nvSpPr>
        <p:spPr>
          <a:xfrm>
            <a:off x="639353" y="1148444"/>
            <a:ext cx="949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2. 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특징</a:t>
            </a:r>
          </a:p>
        </p:txBody>
      </p:sp>
    </p:spTree>
    <p:extLst>
      <p:ext uri="{BB962C8B-B14F-4D97-AF65-F5344CB8AC3E}">
        <p14:creationId xmlns:p14="http://schemas.microsoft.com/office/powerpoint/2010/main" val="2621950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2383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639353" y="524558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시작하기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A6ADC-71B9-4F01-99FF-1163C7AE1CD5}"/>
              </a:ext>
            </a:extLst>
          </p:cNvPr>
          <p:cNvSpPr txBox="1"/>
          <p:nvPr/>
        </p:nvSpPr>
        <p:spPr>
          <a:xfrm>
            <a:off x="639353" y="1148444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u="sng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기본환경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셋팅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7C5E76-AAE4-4301-84C8-83B6E150C6F9}"/>
              </a:ext>
            </a:extLst>
          </p:cNvPr>
          <p:cNvSpPr txBox="1"/>
          <p:nvPr/>
        </p:nvSpPr>
        <p:spPr>
          <a:xfrm>
            <a:off x="1268003" y="2613391"/>
            <a:ext cx="934736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u="sng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Git </a:t>
            </a:r>
            <a:r>
              <a:rPr lang="ko-KR" altLang="en-US" sz="2000" u="sng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</a:t>
            </a:r>
            <a:r>
              <a:rPr lang="en-US" altLang="ko-KR" sz="2000" u="sng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2000" u="sng" dirty="0">
                <a:latin typeface="나눔스퀘어OTF" panose="020B0600000101010101" pitchFamily="34" charset="-127"/>
                <a:ea typeface="나눔스퀘어OTF" panose="020B0600000101010101" pitchFamily="34" charset="-127"/>
                <a:hlinkClick r:id="rId3"/>
              </a:rPr>
              <a:t>https://git-scm.com/</a:t>
            </a:r>
            <a:r>
              <a:rPr lang="en-US" altLang="ko-KR" sz="2000" u="sng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or </a:t>
            </a:r>
            <a:r>
              <a:rPr lang="ko-KR" altLang="en-US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명령프롬프트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cmd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</a:t>
            </a: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Python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  <a:hlinkClick r:id="rId4"/>
              </a:rPr>
              <a:t>https://www.python.org/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VS Code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설치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(https://code.visualstudio.com/) -&gt; </a:t>
            </a:r>
            <a:r>
              <a:rPr lang="ko-KR" altLang="en-US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디렉토리 만들기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2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likelion</a:t>
            </a:r>
            <a:r>
              <a:rPr lang="en-US" altLang="ko-KR" sz="2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4737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EDC702-BF0A-41B1-8E58-EBD586DFE4A4}"/>
              </a:ext>
            </a:extLst>
          </p:cNvPr>
          <p:cNvSpPr/>
          <p:nvPr/>
        </p:nvSpPr>
        <p:spPr>
          <a:xfrm>
            <a:off x="261937" y="203647"/>
            <a:ext cx="11668125" cy="641032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955A3-3875-4755-8B82-0BC66EE76AFC}"/>
              </a:ext>
            </a:extLst>
          </p:cNvPr>
          <p:cNvSpPr txBox="1"/>
          <p:nvPr/>
        </p:nvSpPr>
        <p:spPr>
          <a:xfrm>
            <a:off x="639353" y="524558"/>
            <a:ext cx="2768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Django </a:t>
            </a:r>
            <a:r>
              <a:rPr lang="ko-KR" altLang="en-US" sz="28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시작하기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A6ADC-71B9-4F01-99FF-1163C7AE1CD5}"/>
              </a:ext>
            </a:extLst>
          </p:cNvPr>
          <p:cNvSpPr txBox="1"/>
          <p:nvPr/>
        </p:nvSpPr>
        <p:spPr>
          <a:xfrm>
            <a:off x="639353" y="1148444"/>
            <a:ext cx="2419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u="sng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가상환경</a:t>
            </a: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만들어 주기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4725E3-C417-4D98-8C37-A54A324C5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94" y="2147449"/>
            <a:ext cx="5562243" cy="305403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512ED8D-95F0-49E8-B4C0-E09BF72A2D66}"/>
              </a:ext>
            </a:extLst>
          </p:cNvPr>
          <p:cNvSpPr/>
          <p:nvPr/>
        </p:nvSpPr>
        <p:spPr>
          <a:xfrm>
            <a:off x="7294880" y="2949972"/>
            <a:ext cx="2428240" cy="1991360"/>
          </a:xfrm>
          <a:prstGeom prst="rect">
            <a:avLst/>
          </a:prstGeom>
          <a:noFill/>
          <a:ln w="57150">
            <a:solidFill>
              <a:srgbClr val="64DA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D75363-3794-4FA3-89FF-69D6F0C257CA}"/>
              </a:ext>
            </a:extLst>
          </p:cNvPr>
          <p:cNvSpPr txBox="1"/>
          <p:nvPr/>
        </p:nvSpPr>
        <p:spPr>
          <a:xfrm>
            <a:off x="7668096" y="2458720"/>
            <a:ext cx="1681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연습용 </a:t>
            </a:r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87D99D7-393B-4945-A076-71D362BB26ED}"/>
              </a:ext>
            </a:extLst>
          </p:cNvPr>
          <p:cNvSpPr/>
          <p:nvPr/>
        </p:nvSpPr>
        <p:spPr>
          <a:xfrm>
            <a:off x="7464895" y="3293956"/>
            <a:ext cx="1437967" cy="76102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Django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00E7D27-1B82-481B-A08D-CF9420983A7D}"/>
              </a:ext>
            </a:extLst>
          </p:cNvPr>
          <p:cNvSpPr/>
          <p:nvPr/>
        </p:nvSpPr>
        <p:spPr>
          <a:xfrm>
            <a:off x="7920206" y="4226970"/>
            <a:ext cx="795185" cy="4855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F0CA29-A9A7-41E9-A7B4-A2709AAE18C2}"/>
              </a:ext>
            </a:extLst>
          </p:cNvPr>
          <p:cNvSpPr/>
          <p:nvPr/>
        </p:nvSpPr>
        <p:spPr>
          <a:xfrm>
            <a:off x="8881946" y="4054978"/>
            <a:ext cx="674619" cy="3439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6497078-D835-4FC3-A42D-1478F62C160D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8902862" y="3410736"/>
            <a:ext cx="1287618" cy="263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A8CF29-AB5F-40ED-848D-97381C65E241}"/>
              </a:ext>
            </a:extLst>
          </p:cNvPr>
          <p:cNvSpPr txBox="1"/>
          <p:nvPr/>
        </p:nvSpPr>
        <p:spPr>
          <a:xfrm>
            <a:off x="10261909" y="3244334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pip </a:t>
            </a:r>
            <a:r>
              <a:rPr lang="ko-KR" altLang="en-US" dirty="0"/>
              <a:t>패키지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9D705-AF1F-4947-9C29-D53D403CFEBF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9457769" y="3588473"/>
            <a:ext cx="804140" cy="516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B4E9B1D-2C16-43E7-9480-C7E517A3DA6E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8598939" y="3512608"/>
            <a:ext cx="1591541" cy="785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822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5588</TotalTime>
  <Words>915</Words>
  <Application>Microsoft Office PowerPoint</Application>
  <PresentationFormat>와이드스크린</PresentationFormat>
  <Paragraphs>200</Paragraphs>
  <Slides>29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Adobe 고딕 Std B</vt:lpstr>
      <vt:lpstr>나눔스퀘어OTF</vt:lpstr>
      <vt:lpstr>나눔스퀘어OTF Bold</vt:lpstr>
      <vt:lpstr>맑은 고딕</vt:lpstr>
      <vt:lpstr>배달의민족 도현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OH EunSeo</dc:creator>
  <cp:lastModifiedBy>OH EunSeo</cp:lastModifiedBy>
  <cp:revision>57</cp:revision>
  <dcterms:created xsi:type="dcterms:W3CDTF">2019-02-11T14:42:08Z</dcterms:created>
  <dcterms:modified xsi:type="dcterms:W3CDTF">2019-04-25T11:44:30Z</dcterms:modified>
</cp:coreProperties>
</file>